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60" r:id="rId5"/>
    <p:sldId id="259" r:id="rId6"/>
    <p:sldId id="261" r:id="rId7"/>
    <p:sldId id="262" r:id="rId8"/>
    <p:sldId id="263" r:id="rId9"/>
    <p:sldId id="264" r:id="rId10"/>
    <p:sldId id="265" r:id="rId11"/>
    <p:sldId id="266" r:id="rId12"/>
    <p:sldId id="267" r:id="rId13"/>
    <p:sldId id="268" r:id="rId14"/>
    <p:sldId id="270" r:id="rId15"/>
    <p:sldId id="271" r:id="rId16"/>
    <p:sldId id="269"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B132CF-6986-4704-AA8C-C8C4B57F84DD}" v="79" dt="2025-07-10T14:05:54.7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86930" autoAdjust="0"/>
  </p:normalViewPr>
  <p:slideViewPr>
    <p:cSldViewPr snapToGrid="0">
      <p:cViewPr varScale="1">
        <p:scale>
          <a:sx n="97" d="100"/>
          <a:sy n="97" d="100"/>
        </p:scale>
        <p:origin x="9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éphane JAUBERT" userId="926aeaf5-0d8d-4569-9635-338e3b4850fc" providerId="ADAL" clId="{22B132CF-6986-4704-AA8C-C8C4B57F84DD}"/>
    <pc:docChg chg="undo custSel addSld modSld sldOrd">
      <pc:chgData name="Stéphane JAUBERT" userId="926aeaf5-0d8d-4569-9635-338e3b4850fc" providerId="ADAL" clId="{22B132CF-6986-4704-AA8C-C8C4B57F84DD}" dt="2025-09-03T05:56:39.075" v="1506" actId="21"/>
      <pc:docMkLst>
        <pc:docMk/>
      </pc:docMkLst>
      <pc:sldChg chg="addSp delSp modSp mod">
        <pc:chgData name="Stéphane JAUBERT" userId="926aeaf5-0d8d-4569-9635-338e3b4850fc" providerId="ADAL" clId="{22B132CF-6986-4704-AA8C-C8C4B57F84DD}" dt="2025-07-08T13:06:08.597" v="151" actId="21"/>
        <pc:sldMkLst>
          <pc:docMk/>
          <pc:sldMk cId="2914386859" sldId="256"/>
        </pc:sldMkLst>
      </pc:sldChg>
      <pc:sldChg chg="addSp delSp modSp new mod ord">
        <pc:chgData name="Stéphane JAUBERT" userId="926aeaf5-0d8d-4569-9635-338e3b4850fc" providerId="ADAL" clId="{22B132CF-6986-4704-AA8C-C8C4B57F84DD}" dt="2025-07-08T13:07:19.639" v="169" actId="1076"/>
        <pc:sldMkLst>
          <pc:docMk/>
          <pc:sldMk cId="2766425705" sldId="257"/>
        </pc:sldMkLst>
      </pc:sldChg>
      <pc:sldChg chg="delSp modSp new mod">
        <pc:chgData name="Stéphane JAUBERT" userId="926aeaf5-0d8d-4569-9635-338e3b4850fc" providerId="ADAL" clId="{22B132CF-6986-4704-AA8C-C8C4B57F84DD}" dt="2025-07-10T13:16:54.720" v="758" actId="6549"/>
        <pc:sldMkLst>
          <pc:docMk/>
          <pc:sldMk cId="2665432867" sldId="258"/>
        </pc:sldMkLst>
      </pc:sldChg>
      <pc:sldChg chg="addSp delSp modSp new mod">
        <pc:chgData name="Stéphane JAUBERT" userId="926aeaf5-0d8d-4569-9635-338e3b4850fc" providerId="ADAL" clId="{22B132CF-6986-4704-AA8C-C8C4B57F84DD}" dt="2025-07-10T12:18:48.613" v="676" actId="5793"/>
        <pc:sldMkLst>
          <pc:docMk/>
          <pc:sldMk cId="1397643485" sldId="259"/>
        </pc:sldMkLst>
      </pc:sldChg>
      <pc:sldChg chg="addSp delSp modSp new mod">
        <pc:chgData name="Stéphane JAUBERT" userId="926aeaf5-0d8d-4569-9635-338e3b4850fc" providerId="ADAL" clId="{22B132CF-6986-4704-AA8C-C8C4B57F84DD}" dt="2025-07-10T12:05:03.951" v="523" actId="1076"/>
        <pc:sldMkLst>
          <pc:docMk/>
          <pc:sldMk cId="3350803953" sldId="260"/>
        </pc:sldMkLst>
      </pc:sldChg>
      <pc:sldChg chg="addSp delSp modSp new mod">
        <pc:chgData name="Stéphane JAUBERT" userId="926aeaf5-0d8d-4569-9635-338e3b4850fc" providerId="ADAL" clId="{22B132CF-6986-4704-AA8C-C8C4B57F84DD}" dt="2025-09-03T05:56:39.075" v="1506" actId="21"/>
        <pc:sldMkLst>
          <pc:docMk/>
          <pc:sldMk cId="484009658" sldId="261"/>
        </pc:sldMkLst>
        <pc:spChg chg="add mod">
          <ac:chgData name="Stéphane JAUBERT" userId="926aeaf5-0d8d-4569-9635-338e3b4850fc" providerId="ADAL" clId="{22B132CF-6986-4704-AA8C-C8C4B57F84DD}" dt="2025-09-03T05:56:24.731" v="1504" actId="20577"/>
          <ac:spMkLst>
            <pc:docMk/>
            <pc:sldMk cId="484009658" sldId="261"/>
            <ac:spMk id="5" creationId="{05C813F3-7BF8-6685-E445-1B4692112FDA}"/>
          </ac:spMkLst>
        </pc:spChg>
        <pc:spChg chg="add del mod">
          <ac:chgData name="Stéphane JAUBERT" userId="926aeaf5-0d8d-4569-9635-338e3b4850fc" providerId="ADAL" clId="{22B132CF-6986-4704-AA8C-C8C4B57F84DD}" dt="2025-09-03T05:56:39.075" v="1506" actId="21"/>
          <ac:spMkLst>
            <pc:docMk/>
            <pc:sldMk cId="484009658" sldId="261"/>
            <ac:spMk id="15" creationId="{F4FB4205-0E06-F9CE-FF82-077C436BC170}"/>
          </ac:spMkLst>
        </pc:spChg>
      </pc:sldChg>
      <pc:sldChg chg="addSp delSp modSp new mod">
        <pc:chgData name="Stéphane JAUBERT" userId="926aeaf5-0d8d-4569-9635-338e3b4850fc" providerId="ADAL" clId="{22B132CF-6986-4704-AA8C-C8C4B57F84DD}" dt="2025-07-10T13:38:42.873" v="980" actId="20577"/>
        <pc:sldMkLst>
          <pc:docMk/>
          <pc:sldMk cId="1578962590" sldId="262"/>
        </pc:sldMkLst>
      </pc:sldChg>
      <pc:sldChg chg="addSp delSp modSp new mod">
        <pc:chgData name="Stéphane JAUBERT" userId="926aeaf5-0d8d-4569-9635-338e3b4850fc" providerId="ADAL" clId="{22B132CF-6986-4704-AA8C-C8C4B57F84DD}" dt="2025-07-10T13:30:52.789" v="889" actId="403"/>
        <pc:sldMkLst>
          <pc:docMk/>
          <pc:sldMk cId="4018129404" sldId="263"/>
        </pc:sldMkLst>
      </pc:sldChg>
      <pc:sldChg chg="addSp delSp modSp new mod">
        <pc:chgData name="Stéphane JAUBERT" userId="926aeaf5-0d8d-4569-9635-338e3b4850fc" providerId="ADAL" clId="{22B132CF-6986-4704-AA8C-C8C4B57F84DD}" dt="2025-07-10T13:28:29.050" v="878" actId="1076"/>
        <pc:sldMkLst>
          <pc:docMk/>
          <pc:sldMk cId="583552036" sldId="264"/>
        </pc:sldMkLst>
      </pc:sldChg>
      <pc:sldChg chg="addSp delSp modSp new mod">
        <pc:chgData name="Stéphane JAUBERT" userId="926aeaf5-0d8d-4569-9635-338e3b4850fc" providerId="ADAL" clId="{22B132CF-6986-4704-AA8C-C8C4B57F84DD}" dt="2025-07-10T13:34:00.408" v="957" actId="1076"/>
        <pc:sldMkLst>
          <pc:docMk/>
          <pc:sldMk cId="4077022313" sldId="265"/>
        </pc:sldMkLst>
      </pc:sldChg>
      <pc:sldChg chg="addSp delSp modSp new mod">
        <pc:chgData name="Stéphane JAUBERT" userId="926aeaf5-0d8d-4569-9635-338e3b4850fc" providerId="ADAL" clId="{22B132CF-6986-4704-AA8C-C8C4B57F84DD}" dt="2025-07-10T14:06:09.108" v="1487" actId="207"/>
        <pc:sldMkLst>
          <pc:docMk/>
          <pc:sldMk cId="3116040496" sldId="266"/>
        </pc:sldMkLst>
      </pc:sldChg>
      <pc:sldChg chg="addSp delSp modSp new mod">
        <pc:chgData name="Stéphane JAUBERT" userId="926aeaf5-0d8d-4569-9635-338e3b4850fc" providerId="ADAL" clId="{22B132CF-6986-4704-AA8C-C8C4B57F84DD}" dt="2025-07-10T13:53:43.291" v="1471" actId="313"/>
        <pc:sldMkLst>
          <pc:docMk/>
          <pc:sldMk cId="478881724" sldId="267"/>
        </pc:sldMkLst>
      </pc:sldChg>
      <pc:sldChg chg="new">
        <pc:chgData name="Stéphane JAUBERT" userId="926aeaf5-0d8d-4569-9635-338e3b4850fc" providerId="ADAL" clId="{22B132CF-6986-4704-AA8C-C8C4B57F84DD}" dt="2025-07-10T14:17:12.046" v="1488" actId="680"/>
        <pc:sldMkLst>
          <pc:docMk/>
          <pc:sldMk cId="1445428125" sldId="268"/>
        </pc:sldMkLst>
      </pc:sldChg>
      <pc:sldChg chg="addSp delSp modSp new mod">
        <pc:chgData name="Stéphane JAUBERT" userId="926aeaf5-0d8d-4569-9635-338e3b4850fc" providerId="ADAL" clId="{22B132CF-6986-4704-AA8C-C8C4B57F84DD}" dt="2025-07-10T14:17:27.480" v="1494" actId="1076"/>
        <pc:sldMkLst>
          <pc:docMk/>
          <pc:sldMk cId="1352095403" sldId="269"/>
        </pc:sldMkLst>
      </pc:sldChg>
      <pc:sldChg chg="addSp delSp modSp new mod">
        <pc:chgData name="Stéphane JAUBERT" userId="926aeaf5-0d8d-4569-9635-338e3b4850fc" providerId="ADAL" clId="{22B132CF-6986-4704-AA8C-C8C4B57F84DD}" dt="2025-07-16T11:57:16.390" v="1501" actId="1076"/>
        <pc:sldMkLst>
          <pc:docMk/>
          <pc:sldMk cId="726885315" sldId="27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6558C9-52A1-75DC-62B0-7A019AB7CDB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EA07BEE-C385-07DC-A0C6-15B30EF8A3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EEA2D520-488B-34B4-D680-F6CEB46690EF}"/>
              </a:ext>
            </a:extLst>
          </p:cNvPr>
          <p:cNvSpPr>
            <a:spLocks noGrp="1"/>
          </p:cNvSpPr>
          <p:nvPr>
            <p:ph type="dt" sz="half" idx="10"/>
          </p:nvPr>
        </p:nvSpPr>
        <p:spPr/>
        <p:txBody>
          <a:bodyPr/>
          <a:lstStyle/>
          <a:p>
            <a:fld id="{2743969C-7BA9-4F3D-8752-0259368FB5DB}" type="datetimeFigureOut">
              <a:rPr lang="fr-FR" smtClean="0"/>
              <a:t>03/09/2025</a:t>
            </a:fld>
            <a:endParaRPr lang="fr-FR"/>
          </a:p>
        </p:txBody>
      </p:sp>
      <p:sp>
        <p:nvSpPr>
          <p:cNvPr id="5" name="Espace réservé du pied de page 4">
            <a:extLst>
              <a:ext uri="{FF2B5EF4-FFF2-40B4-BE49-F238E27FC236}">
                <a16:creationId xmlns:a16="http://schemas.microsoft.com/office/drawing/2014/main" id="{B7BC1B3E-89EF-8CDD-7D49-13A3AA702F7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2AF8C72-0497-BBF7-DA68-2E8203A75009}"/>
              </a:ext>
            </a:extLst>
          </p:cNvPr>
          <p:cNvSpPr>
            <a:spLocks noGrp="1"/>
          </p:cNvSpPr>
          <p:nvPr>
            <p:ph type="sldNum" sz="quarter" idx="12"/>
          </p:nvPr>
        </p:nvSpPr>
        <p:spPr/>
        <p:txBody>
          <a:bodyPr/>
          <a:lstStyle/>
          <a:p>
            <a:fld id="{EB6571E4-828B-4BAE-8D56-EAC0087ACC09}" type="slidenum">
              <a:rPr lang="fr-FR" smtClean="0"/>
              <a:t>‹N°›</a:t>
            </a:fld>
            <a:endParaRPr lang="fr-FR"/>
          </a:p>
        </p:txBody>
      </p:sp>
    </p:spTree>
    <p:extLst>
      <p:ext uri="{BB962C8B-B14F-4D97-AF65-F5344CB8AC3E}">
        <p14:creationId xmlns:p14="http://schemas.microsoft.com/office/powerpoint/2010/main" val="852960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9E91FC-9159-FD82-352B-E72891EDB99A}"/>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1ABC93E-5264-1DA0-2304-C13EA7DB745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89F19D7-98D9-E23B-1A91-E75ECC1FC3F6}"/>
              </a:ext>
            </a:extLst>
          </p:cNvPr>
          <p:cNvSpPr>
            <a:spLocks noGrp="1"/>
          </p:cNvSpPr>
          <p:nvPr>
            <p:ph type="dt" sz="half" idx="10"/>
          </p:nvPr>
        </p:nvSpPr>
        <p:spPr/>
        <p:txBody>
          <a:bodyPr/>
          <a:lstStyle/>
          <a:p>
            <a:fld id="{2743969C-7BA9-4F3D-8752-0259368FB5DB}" type="datetimeFigureOut">
              <a:rPr lang="fr-FR" smtClean="0"/>
              <a:t>03/09/2025</a:t>
            </a:fld>
            <a:endParaRPr lang="fr-FR"/>
          </a:p>
        </p:txBody>
      </p:sp>
      <p:sp>
        <p:nvSpPr>
          <p:cNvPr id="5" name="Espace réservé du pied de page 4">
            <a:extLst>
              <a:ext uri="{FF2B5EF4-FFF2-40B4-BE49-F238E27FC236}">
                <a16:creationId xmlns:a16="http://schemas.microsoft.com/office/drawing/2014/main" id="{EC1C8594-1DF7-0312-1CDC-665F8B4B6A4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E6434FD-77B7-9D16-0763-FB8E5877AA9D}"/>
              </a:ext>
            </a:extLst>
          </p:cNvPr>
          <p:cNvSpPr>
            <a:spLocks noGrp="1"/>
          </p:cNvSpPr>
          <p:nvPr>
            <p:ph type="sldNum" sz="quarter" idx="12"/>
          </p:nvPr>
        </p:nvSpPr>
        <p:spPr/>
        <p:txBody>
          <a:bodyPr/>
          <a:lstStyle/>
          <a:p>
            <a:fld id="{EB6571E4-828B-4BAE-8D56-EAC0087ACC09}" type="slidenum">
              <a:rPr lang="fr-FR" smtClean="0"/>
              <a:t>‹N°›</a:t>
            </a:fld>
            <a:endParaRPr lang="fr-FR"/>
          </a:p>
        </p:txBody>
      </p:sp>
    </p:spTree>
    <p:extLst>
      <p:ext uri="{BB962C8B-B14F-4D97-AF65-F5344CB8AC3E}">
        <p14:creationId xmlns:p14="http://schemas.microsoft.com/office/powerpoint/2010/main" val="3900127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2AC8E0D-F9C8-E779-6792-EE76AAF56439}"/>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8527C9B-D91C-8C0A-7307-1DDECF3E6C2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20B2C5C-60A4-EFB7-8079-39E9EC1BADF2}"/>
              </a:ext>
            </a:extLst>
          </p:cNvPr>
          <p:cNvSpPr>
            <a:spLocks noGrp="1"/>
          </p:cNvSpPr>
          <p:nvPr>
            <p:ph type="dt" sz="half" idx="10"/>
          </p:nvPr>
        </p:nvSpPr>
        <p:spPr/>
        <p:txBody>
          <a:bodyPr/>
          <a:lstStyle/>
          <a:p>
            <a:fld id="{2743969C-7BA9-4F3D-8752-0259368FB5DB}" type="datetimeFigureOut">
              <a:rPr lang="fr-FR" smtClean="0"/>
              <a:t>03/09/2025</a:t>
            </a:fld>
            <a:endParaRPr lang="fr-FR"/>
          </a:p>
        </p:txBody>
      </p:sp>
      <p:sp>
        <p:nvSpPr>
          <p:cNvPr id="5" name="Espace réservé du pied de page 4">
            <a:extLst>
              <a:ext uri="{FF2B5EF4-FFF2-40B4-BE49-F238E27FC236}">
                <a16:creationId xmlns:a16="http://schemas.microsoft.com/office/drawing/2014/main" id="{07EABEC3-6126-B6F3-D8EC-08E85908A28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DF11269-0153-9009-D5F2-6B3FBCDB2D9E}"/>
              </a:ext>
            </a:extLst>
          </p:cNvPr>
          <p:cNvSpPr>
            <a:spLocks noGrp="1"/>
          </p:cNvSpPr>
          <p:nvPr>
            <p:ph type="sldNum" sz="quarter" idx="12"/>
          </p:nvPr>
        </p:nvSpPr>
        <p:spPr/>
        <p:txBody>
          <a:bodyPr/>
          <a:lstStyle/>
          <a:p>
            <a:fld id="{EB6571E4-828B-4BAE-8D56-EAC0087ACC09}" type="slidenum">
              <a:rPr lang="fr-FR" smtClean="0"/>
              <a:t>‹N°›</a:t>
            </a:fld>
            <a:endParaRPr lang="fr-FR"/>
          </a:p>
        </p:txBody>
      </p:sp>
    </p:spTree>
    <p:extLst>
      <p:ext uri="{BB962C8B-B14F-4D97-AF65-F5344CB8AC3E}">
        <p14:creationId xmlns:p14="http://schemas.microsoft.com/office/powerpoint/2010/main" val="966963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27CF96-F1C9-A6B7-FEAC-0C00D7B025F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10D0AF4-2178-5366-F907-9C9345CDCA6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E725593-9B0D-8B27-31F2-7620702151A7}"/>
              </a:ext>
            </a:extLst>
          </p:cNvPr>
          <p:cNvSpPr>
            <a:spLocks noGrp="1"/>
          </p:cNvSpPr>
          <p:nvPr>
            <p:ph type="dt" sz="half" idx="10"/>
          </p:nvPr>
        </p:nvSpPr>
        <p:spPr/>
        <p:txBody>
          <a:bodyPr/>
          <a:lstStyle/>
          <a:p>
            <a:fld id="{2743969C-7BA9-4F3D-8752-0259368FB5DB}" type="datetimeFigureOut">
              <a:rPr lang="fr-FR" smtClean="0"/>
              <a:t>03/09/2025</a:t>
            </a:fld>
            <a:endParaRPr lang="fr-FR"/>
          </a:p>
        </p:txBody>
      </p:sp>
      <p:sp>
        <p:nvSpPr>
          <p:cNvPr id="5" name="Espace réservé du pied de page 4">
            <a:extLst>
              <a:ext uri="{FF2B5EF4-FFF2-40B4-BE49-F238E27FC236}">
                <a16:creationId xmlns:a16="http://schemas.microsoft.com/office/drawing/2014/main" id="{8D640D0F-E85E-12E5-BB83-82950D74319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AF4AE66-A908-CE19-1CAD-F40E929F038D}"/>
              </a:ext>
            </a:extLst>
          </p:cNvPr>
          <p:cNvSpPr>
            <a:spLocks noGrp="1"/>
          </p:cNvSpPr>
          <p:nvPr>
            <p:ph type="sldNum" sz="quarter" idx="12"/>
          </p:nvPr>
        </p:nvSpPr>
        <p:spPr/>
        <p:txBody>
          <a:bodyPr/>
          <a:lstStyle/>
          <a:p>
            <a:fld id="{EB6571E4-828B-4BAE-8D56-EAC0087ACC09}" type="slidenum">
              <a:rPr lang="fr-FR" smtClean="0"/>
              <a:t>‹N°›</a:t>
            </a:fld>
            <a:endParaRPr lang="fr-FR"/>
          </a:p>
        </p:txBody>
      </p:sp>
    </p:spTree>
    <p:extLst>
      <p:ext uri="{BB962C8B-B14F-4D97-AF65-F5344CB8AC3E}">
        <p14:creationId xmlns:p14="http://schemas.microsoft.com/office/powerpoint/2010/main" val="2476614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BBC945-0EB4-A48C-7F9E-E9BE3462C4D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C88CD414-8B40-BE15-B130-559893BB9D9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6E8147E-6FA6-9677-162D-B7B133629FAD}"/>
              </a:ext>
            </a:extLst>
          </p:cNvPr>
          <p:cNvSpPr>
            <a:spLocks noGrp="1"/>
          </p:cNvSpPr>
          <p:nvPr>
            <p:ph type="dt" sz="half" idx="10"/>
          </p:nvPr>
        </p:nvSpPr>
        <p:spPr/>
        <p:txBody>
          <a:bodyPr/>
          <a:lstStyle/>
          <a:p>
            <a:fld id="{2743969C-7BA9-4F3D-8752-0259368FB5DB}" type="datetimeFigureOut">
              <a:rPr lang="fr-FR" smtClean="0"/>
              <a:t>03/09/2025</a:t>
            </a:fld>
            <a:endParaRPr lang="fr-FR"/>
          </a:p>
        </p:txBody>
      </p:sp>
      <p:sp>
        <p:nvSpPr>
          <p:cNvPr id="5" name="Espace réservé du pied de page 4">
            <a:extLst>
              <a:ext uri="{FF2B5EF4-FFF2-40B4-BE49-F238E27FC236}">
                <a16:creationId xmlns:a16="http://schemas.microsoft.com/office/drawing/2014/main" id="{9EE17633-CB77-454E-C812-98A13E1007C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C399930-9751-C5C8-C21E-00F6E0422F61}"/>
              </a:ext>
            </a:extLst>
          </p:cNvPr>
          <p:cNvSpPr>
            <a:spLocks noGrp="1"/>
          </p:cNvSpPr>
          <p:nvPr>
            <p:ph type="sldNum" sz="quarter" idx="12"/>
          </p:nvPr>
        </p:nvSpPr>
        <p:spPr/>
        <p:txBody>
          <a:bodyPr/>
          <a:lstStyle/>
          <a:p>
            <a:fld id="{EB6571E4-828B-4BAE-8D56-EAC0087ACC09}" type="slidenum">
              <a:rPr lang="fr-FR" smtClean="0"/>
              <a:t>‹N°›</a:t>
            </a:fld>
            <a:endParaRPr lang="fr-FR"/>
          </a:p>
        </p:txBody>
      </p:sp>
    </p:spTree>
    <p:extLst>
      <p:ext uri="{BB962C8B-B14F-4D97-AF65-F5344CB8AC3E}">
        <p14:creationId xmlns:p14="http://schemas.microsoft.com/office/powerpoint/2010/main" val="1804011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199673-A501-0A74-EC33-556A563BB8B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C0BB2AA-59F0-AB69-428B-B2639B7A70D1}"/>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4551B74-8915-EDF0-3ACD-848B4EEC365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9B64AF8-495C-4105-1271-65CD6C7E8F57}"/>
              </a:ext>
            </a:extLst>
          </p:cNvPr>
          <p:cNvSpPr>
            <a:spLocks noGrp="1"/>
          </p:cNvSpPr>
          <p:nvPr>
            <p:ph type="dt" sz="half" idx="10"/>
          </p:nvPr>
        </p:nvSpPr>
        <p:spPr/>
        <p:txBody>
          <a:bodyPr/>
          <a:lstStyle/>
          <a:p>
            <a:fld id="{2743969C-7BA9-4F3D-8752-0259368FB5DB}" type="datetimeFigureOut">
              <a:rPr lang="fr-FR" smtClean="0"/>
              <a:t>03/09/2025</a:t>
            </a:fld>
            <a:endParaRPr lang="fr-FR"/>
          </a:p>
        </p:txBody>
      </p:sp>
      <p:sp>
        <p:nvSpPr>
          <p:cNvPr id="6" name="Espace réservé du pied de page 5">
            <a:extLst>
              <a:ext uri="{FF2B5EF4-FFF2-40B4-BE49-F238E27FC236}">
                <a16:creationId xmlns:a16="http://schemas.microsoft.com/office/drawing/2014/main" id="{9562A215-8BBA-FBA0-0F74-CE4C5D0C59D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93E1D74-1013-689A-30B8-DA67D0AC16A2}"/>
              </a:ext>
            </a:extLst>
          </p:cNvPr>
          <p:cNvSpPr>
            <a:spLocks noGrp="1"/>
          </p:cNvSpPr>
          <p:nvPr>
            <p:ph type="sldNum" sz="quarter" idx="12"/>
          </p:nvPr>
        </p:nvSpPr>
        <p:spPr/>
        <p:txBody>
          <a:bodyPr/>
          <a:lstStyle/>
          <a:p>
            <a:fld id="{EB6571E4-828B-4BAE-8D56-EAC0087ACC09}" type="slidenum">
              <a:rPr lang="fr-FR" smtClean="0"/>
              <a:t>‹N°›</a:t>
            </a:fld>
            <a:endParaRPr lang="fr-FR"/>
          </a:p>
        </p:txBody>
      </p:sp>
    </p:spTree>
    <p:extLst>
      <p:ext uri="{BB962C8B-B14F-4D97-AF65-F5344CB8AC3E}">
        <p14:creationId xmlns:p14="http://schemas.microsoft.com/office/powerpoint/2010/main" val="916833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DD53A2-E1B8-63A1-61A9-9501386105A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614B8E2-7F0C-0C2F-B596-38D26B964B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4718DA3-FC96-62A6-7464-F17A7E073DB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CEBE5F7-5B19-E470-2A22-C4B2B8F643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130CD99-1B7D-F00E-13A2-6B216DBFA1E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878156B-E180-9459-0896-6F2BFD81212A}"/>
              </a:ext>
            </a:extLst>
          </p:cNvPr>
          <p:cNvSpPr>
            <a:spLocks noGrp="1"/>
          </p:cNvSpPr>
          <p:nvPr>
            <p:ph type="dt" sz="half" idx="10"/>
          </p:nvPr>
        </p:nvSpPr>
        <p:spPr/>
        <p:txBody>
          <a:bodyPr/>
          <a:lstStyle/>
          <a:p>
            <a:fld id="{2743969C-7BA9-4F3D-8752-0259368FB5DB}" type="datetimeFigureOut">
              <a:rPr lang="fr-FR" smtClean="0"/>
              <a:t>03/09/2025</a:t>
            </a:fld>
            <a:endParaRPr lang="fr-FR"/>
          </a:p>
        </p:txBody>
      </p:sp>
      <p:sp>
        <p:nvSpPr>
          <p:cNvPr id="8" name="Espace réservé du pied de page 7">
            <a:extLst>
              <a:ext uri="{FF2B5EF4-FFF2-40B4-BE49-F238E27FC236}">
                <a16:creationId xmlns:a16="http://schemas.microsoft.com/office/drawing/2014/main" id="{16D8403A-5DD4-A099-643B-16A6CCA1A3DC}"/>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1B9AAB0-B2BE-DB15-9633-986C39BED00C}"/>
              </a:ext>
            </a:extLst>
          </p:cNvPr>
          <p:cNvSpPr>
            <a:spLocks noGrp="1"/>
          </p:cNvSpPr>
          <p:nvPr>
            <p:ph type="sldNum" sz="quarter" idx="12"/>
          </p:nvPr>
        </p:nvSpPr>
        <p:spPr/>
        <p:txBody>
          <a:bodyPr/>
          <a:lstStyle/>
          <a:p>
            <a:fld id="{EB6571E4-828B-4BAE-8D56-EAC0087ACC09}" type="slidenum">
              <a:rPr lang="fr-FR" smtClean="0"/>
              <a:t>‹N°›</a:t>
            </a:fld>
            <a:endParaRPr lang="fr-FR"/>
          </a:p>
        </p:txBody>
      </p:sp>
    </p:spTree>
    <p:extLst>
      <p:ext uri="{BB962C8B-B14F-4D97-AF65-F5344CB8AC3E}">
        <p14:creationId xmlns:p14="http://schemas.microsoft.com/office/powerpoint/2010/main" val="1967949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84D745-48B8-CA45-DC1B-F625180C1A4F}"/>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5BB6692-5197-F2D3-0F6C-76B21D8CC34E}"/>
              </a:ext>
            </a:extLst>
          </p:cNvPr>
          <p:cNvSpPr>
            <a:spLocks noGrp="1"/>
          </p:cNvSpPr>
          <p:nvPr>
            <p:ph type="dt" sz="half" idx="10"/>
          </p:nvPr>
        </p:nvSpPr>
        <p:spPr/>
        <p:txBody>
          <a:bodyPr/>
          <a:lstStyle/>
          <a:p>
            <a:fld id="{2743969C-7BA9-4F3D-8752-0259368FB5DB}" type="datetimeFigureOut">
              <a:rPr lang="fr-FR" smtClean="0"/>
              <a:t>03/09/2025</a:t>
            </a:fld>
            <a:endParaRPr lang="fr-FR"/>
          </a:p>
        </p:txBody>
      </p:sp>
      <p:sp>
        <p:nvSpPr>
          <p:cNvPr id="4" name="Espace réservé du pied de page 3">
            <a:extLst>
              <a:ext uri="{FF2B5EF4-FFF2-40B4-BE49-F238E27FC236}">
                <a16:creationId xmlns:a16="http://schemas.microsoft.com/office/drawing/2014/main" id="{8C8A7D97-F966-9624-23B2-330F1DED649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D92FF8A-CB36-5AC1-707E-869107E51EB8}"/>
              </a:ext>
            </a:extLst>
          </p:cNvPr>
          <p:cNvSpPr>
            <a:spLocks noGrp="1"/>
          </p:cNvSpPr>
          <p:nvPr>
            <p:ph type="sldNum" sz="quarter" idx="12"/>
          </p:nvPr>
        </p:nvSpPr>
        <p:spPr/>
        <p:txBody>
          <a:bodyPr/>
          <a:lstStyle/>
          <a:p>
            <a:fld id="{EB6571E4-828B-4BAE-8D56-EAC0087ACC09}" type="slidenum">
              <a:rPr lang="fr-FR" smtClean="0"/>
              <a:t>‹N°›</a:t>
            </a:fld>
            <a:endParaRPr lang="fr-FR"/>
          </a:p>
        </p:txBody>
      </p:sp>
    </p:spTree>
    <p:extLst>
      <p:ext uri="{BB962C8B-B14F-4D97-AF65-F5344CB8AC3E}">
        <p14:creationId xmlns:p14="http://schemas.microsoft.com/office/powerpoint/2010/main" val="172135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5661D01-CAEA-6049-77AD-92333D23FD51}"/>
              </a:ext>
            </a:extLst>
          </p:cNvPr>
          <p:cNvSpPr>
            <a:spLocks noGrp="1"/>
          </p:cNvSpPr>
          <p:nvPr>
            <p:ph type="dt" sz="half" idx="10"/>
          </p:nvPr>
        </p:nvSpPr>
        <p:spPr/>
        <p:txBody>
          <a:bodyPr/>
          <a:lstStyle/>
          <a:p>
            <a:fld id="{2743969C-7BA9-4F3D-8752-0259368FB5DB}" type="datetimeFigureOut">
              <a:rPr lang="fr-FR" smtClean="0"/>
              <a:t>03/09/2025</a:t>
            </a:fld>
            <a:endParaRPr lang="fr-FR"/>
          </a:p>
        </p:txBody>
      </p:sp>
      <p:sp>
        <p:nvSpPr>
          <p:cNvPr id="3" name="Espace réservé du pied de page 2">
            <a:extLst>
              <a:ext uri="{FF2B5EF4-FFF2-40B4-BE49-F238E27FC236}">
                <a16:creationId xmlns:a16="http://schemas.microsoft.com/office/drawing/2014/main" id="{BC184A29-393C-EDF6-E26C-99E98CD8161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974666D-468E-C2AB-CE85-64AA14916763}"/>
              </a:ext>
            </a:extLst>
          </p:cNvPr>
          <p:cNvSpPr>
            <a:spLocks noGrp="1"/>
          </p:cNvSpPr>
          <p:nvPr>
            <p:ph type="sldNum" sz="quarter" idx="12"/>
          </p:nvPr>
        </p:nvSpPr>
        <p:spPr/>
        <p:txBody>
          <a:bodyPr/>
          <a:lstStyle/>
          <a:p>
            <a:fld id="{EB6571E4-828B-4BAE-8D56-EAC0087ACC09}" type="slidenum">
              <a:rPr lang="fr-FR" smtClean="0"/>
              <a:t>‹N°›</a:t>
            </a:fld>
            <a:endParaRPr lang="fr-FR"/>
          </a:p>
        </p:txBody>
      </p:sp>
    </p:spTree>
    <p:extLst>
      <p:ext uri="{BB962C8B-B14F-4D97-AF65-F5344CB8AC3E}">
        <p14:creationId xmlns:p14="http://schemas.microsoft.com/office/powerpoint/2010/main" val="778158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7AAB6A-10A1-83E3-CD36-849F28CDBE1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41138B1-6120-1F0E-7904-CBEA9D3D60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4FAEEBE-C462-8A2D-B172-38C3EFAFEB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70511A6-3B5F-C354-F5DB-E7F97C0D1A23}"/>
              </a:ext>
            </a:extLst>
          </p:cNvPr>
          <p:cNvSpPr>
            <a:spLocks noGrp="1"/>
          </p:cNvSpPr>
          <p:nvPr>
            <p:ph type="dt" sz="half" idx="10"/>
          </p:nvPr>
        </p:nvSpPr>
        <p:spPr/>
        <p:txBody>
          <a:bodyPr/>
          <a:lstStyle/>
          <a:p>
            <a:fld id="{2743969C-7BA9-4F3D-8752-0259368FB5DB}" type="datetimeFigureOut">
              <a:rPr lang="fr-FR" smtClean="0"/>
              <a:t>03/09/2025</a:t>
            </a:fld>
            <a:endParaRPr lang="fr-FR"/>
          </a:p>
        </p:txBody>
      </p:sp>
      <p:sp>
        <p:nvSpPr>
          <p:cNvPr id="6" name="Espace réservé du pied de page 5">
            <a:extLst>
              <a:ext uri="{FF2B5EF4-FFF2-40B4-BE49-F238E27FC236}">
                <a16:creationId xmlns:a16="http://schemas.microsoft.com/office/drawing/2014/main" id="{956EA486-0318-E481-DED9-6781E239191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44206A7-35A2-809A-E76B-D89182104F2C}"/>
              </a:ext>
            </a:extLst>
          </p:cNvPr>
          <p:cNvSpPr>
            <a:spLocks noGrp="1"/>
          </p:cNvSpPr>
          <p:nvPr>
            <p:ph type="sldNum" sz="quarter" idx="12"/>
          </p:nvPr>
        </p:nvSpPr>
        <p:spPr/>
        <p:txBody>
          <a:bodyPr/>
          <a:lstStyle/>
          <a:p>
            <a:fld id="{EB6571E4-828B-4BAE-8D56-EAC0087ACC09}" type="slidenum">
              <a:rPr lang="fr-FR" smtClean="0"/>
              <a:t>‹N°›</a:t>
            </a:fld>
            <a:endParaRPr lang="fr-FR"/>
          </a:p>
        </p:txBody>
      </p:sp>
    </p:spTree>
    <p:extLst>
      <p:ext uri="{BB962C8B-B14F-4D97-AF65-F5344CB8AC3E}">
        <p14:creationId xmlns:p14="http://schemas.microsoft.com/office/powerpoint/2010/main" val="1369075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B001C7-6B9C-4903-AFCA-4B91097086C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3F4C909A-324C-352B-8B8C-A899BC3993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6FE303F-D4DF-1D26-128B-E0EC982DA7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9EDD1CC-83BC-C241-BFE8-2CE04350EB50}"/>
              </a:ext>
            </a:extLst>
          </p:cNvPr>
          <p:cNvSpPr>
            <a:spLocks noGrp="1"/>
          </p:cNvSpPr>
          <p:nvPr>
            <p:ph type="dt" sz="half" idx="10"/>
          </p:nvPr>
        </p:nvSpPr>
        <p:spPr/>
        <p:txBody>
          <a:bodyPr/>
          <a:lstStyle/>
          <a:p>
            <a:fld id="{2743969C-7BA9-4F3D-8752-0259368FB5DB}" type="datetimeFigureOut">
              <a:rPr lang="fr-FR" smtClean="0"/>
              <a:t>03/09/2025</a:t>
            </a:fld>
            <a:endParaRPr lang="fr-FR"/>
          </a:p>
        </p:txBody>
      </p:sp>
      <p:sp>
        <p:nvSpPr>
          <p:cNvPr id="6" name="Espace réservé du pied de page 5">
            <a:extLst>
              <a:ext uri="{FF2B5EF4-FFF2-40B4-BE49-F238E27FC236}">
                <a16:creationId xmlns:a16="http://schemas.microsoft.com/office/drawing/2014/main" id="{CE63290E-03EE-390C-4ADC-FAFE7630929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863F54B-7975-4AA6-5C79-14F1E400AB47}"/>
              </a:ext>
            </a:extLst>
          </p:cNvPr>
          <p:cNvSpPr>
            <a:spLocks noGrp="1"/>
          </p:cNvSpPr>
          <p:nvPr>
            <p:ph type="sldNum" sz="quarter" idx="12"/>
          </p:nvPr>
        </p:nvSpPr>
        <p:spPr/>
        <p:txBody>
          <a:bodyPr/>
          <a:lstStyle/>
          <a:p>
            <a:fld id="{EB6571E4-828B-4BAE-8D56-EAC0087ACC09}" type="slidenum">
              <a:rPr lang="fr-FR" smtClean="0"/>
              <a:t>‹N°›</a:t>
            </a:fld>
            <a:endParaRPr lang="fr-FR"/>
          </a:p>
        </p:txBody>
      </p:sp>
    </p:spTree>
    <p:extLst>
      <p:ext uri="{BB962C8B-B14F-4D97-AF65-F5344CB8AC3E}">
        <p14:creationId xmlns:p14="http://schemas.microsoft.com/office/powerpoint/2010/main" val="780823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A7BF469-325A-3E02-88F2-F18EBB017B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66EB6272-3F6F-995D-2F68-61E653CF1B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289097D-439E-7ED7-3195-9B59674A95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743969C-7BA9-4F3D-8752-0259368FB5DB}" type="datetimeFigureOut">
              <a:rPr lang="fr-FR" smtClean="0"/>
              <a:t>03/09/2025</a:t>
            </a:fld>
            <a:endParaRPr lang="fr-FR"/>
          </a:p>
        </p:txBody>
      </p:sp>
      <p:sp>
        <p:nvSpPr>
          <p:cNvPr id="5" name="Espace réservé du pied de page 4">
            <a:extLst>
              <a:ext uri="{FF2B5EF4-FFF2-40B4-BE49-F238E27FC236}">
                <a16:creationId xmlns:a16="http://schemas.microsoft.com/office/drawing/2014/main" id="{8B28B2AD-D493-35A0-4B47-813CFC20E4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278FF88-111A-B680-69B0-E22BC4013A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B6571E4-828B-4BAE-8D56-EAC0087ACC09}" type="slidenum">
              <a:rPr lang="fr-FR" smtClean="0"/>
              <a:t>‹N°›</a:t>
            </a:fld>
            <a:endParaRPr lang="fr-FR"/>
          </a:p>
        </p:txBody>
      </p:sp>
    </p:spTree>
    <p:extLst>
      <p:ext uri="{BB962C8B-B14F-4D97-AF65-F5344CB8AC3E}">
        <p14:creationId xmlns:p14="http://schemas.microsoft.com/office/powerpoint/2010/main" val="1152699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infolks.info/blog/human-ai-collaboration-in-manufacturing/" TargetMode="External"/><Relationship Id="rId2" Type="http://schemas.openxmlformats.org/officeDocument/2006/relationships/hyperlink" Target="https://asia.nikkei.com/Editor-s-Picks/Japan-Update/Hitachi-Fanuc-AI-startup-forming-automation-joint-venture" TargetMode="External"/><Relationship Id="rId1" Type="http://schemas.openxmlformats.org/officeDocument/2006/relationships/slideLayout" Target="../slideLayouts/slideLayout2.xml"/><Relationship Id="rId6" Type="http://schemas.openxmlformats.org/officeDocument/2006/relationships/hyperlink" Target="https://g.co/gemini/share/24f4a6ff5faa" TargetMode="External"/><Relationship Id="rId5" Type="http://schemas.openxmlformats.org/officeDocument/2006/relationships/hyperlink" Target="https://instrumentys.com/2020/08/18/la-maintenance-predictive-une-grande-valeur-ajoutee-particulierement-pour-lindustrie-agroalimentaire/" TargetMode="External"/><Relationship Id="rId4" Type="http://schemas.openxmlformats.org/officeDocument/2006/relationships/hyperlink" Target="https://blog.topsolid.com/fr/industrie-4-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hyperlink" Target="https://gemini.google.com/app" TargetMode="External"/><Relationship Id="rId1" Type="http://schemas.openxmlformats.org/officeDocument/2006/relationships/slideLayout" Target="../slideLayouts/slideLayout2.xml"/><Relationship Id="rId5" Type="http://schemas.openxmlformats.org/officeDocument/2006/relationships/hyperlink" Target="https://claude.ai/new" TargetMode="External"/><Relationship Id="rId4" Type="http://schemas.openxmlformats.org/officeDocument/2006/relationships/hyperlink" Target="https://grok.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youtube.com/watch?v=N89znAZYLKg&amp;ab_channel=LaTerredecheznous"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youtube.com/watch?v=8-uPCmHX3U0&amp;ab_channel=MarinaWyss-AI%26MachineLearn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hyperlink" Target="https://medium.com/ai-ink/ai-powered-prosthetic-advances-merging-biotechnology-and-ai-d149e824115d"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71FEE8-368C-1413-342F-D6B2AE89165A}"/>
              </a:ext>
            </a:extLst>
          </p:cNvPr>
          <p:cNvSpPr>
            <a:spLocks noGrp="1"/>
          </p:cNvSpPr>
          <p:nvPr>
            <p:ph type="title"/>
          </p:nvPr>
        </p:nvSpPr>
        <p:spPr/>
        <p:txBody>
          <a:bodyPr>
            <a:normAutofit fontScale="90000"/>
          </a:bodyPr>
          <a:lstStyle/>
          <a:p>
            <a:pPr algn="ctr"/>
            <a:r>
              <a:rPr lang="fr-FR" sz="6700" b="1" dirty="0">
                <a:solidFill>
                  <a:schemeClr val="tx2">
                    <a:lumMod val="75000"/>
                    <a:lumOff val="25000"/>
                  </a:schemeClr>
                </a:solidFill>
              </a:rPr>
              <a:t>Le procès de l’IA</a:t>
            </a:r>
            <a:br>
              <a:rPr lang="fr-FR" b="1" dirty="0">
                <a:solidFill>
                  <a:schemeClr val="tx2">
                    <a:lumMod val="75000"/>
                    <a:lumOff val="25000"/>
                  </a:schemeClr>
                </a:solidFill>
              </a:rPr>
            </a:br>
            <a:endParaRPr lang="fr-FR" dirty="0"/>
          </a:p>
        </p:txBody>
      </p:sp>
      <p:pic>
        <p:nvPicPr>
          <p:cNvPr id="5" name="Image 4">
            <a:extLst>
              <a:ext uri="{FF2B5EF4-FFF2-40B4-BE49-F238E27FC236}">
                <a16:creationId xmlns:a16="http://schemas.microsoft.com/office/drawing/2014/main" id="{00E37C19-378E-8252-85C5-94791C166650}"/>
              </a:ext>
            </a:extLst>
          </p:cNvPr>
          <p:cNvPicPr>
            <a:picLocks noChangeAspect="1"/>
          </p:cNvPicPr>
          <p:nvPr/>
        </p:nvPicPr>
        <p:blipFill>
          <a:blip r:embed="rId2"/>
          <a:stretch>
            <a:fillRect/>
          </a:stretch>
        </p:blipFill>
        <p:spPr>
          <a:xfrm>
            <a:off x="3418240" y="1274624"/>
            <a:ext cx="5355520" cy="5436973"/>
          </a:xfrm>
          <a:prstGeom prst="rect">
            <a:avLst/>
          </a:prstGeom>
        </p:spPr>
      </p:pic>
    </p:spTree>
    <p:extLst>
      <p:ext uri="{BB962C8B-B14F-4D97-AF65-F5344CB8AC3E}">
        <p14:creationId xmlns:p14="http://schemas.microsoft.com/office/powerpoint/2010/main" val="2766425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3FFF826-6A46-CD38-4EA4-2D26FFE54919}"/>
              </a:ext>
            </a:extLst>
          </p:cNvPr>
          <p:cNvPicPr>
            <a:picLocks noChangeAspect="1"/>
          </p:cNvPicPr>
          <p:nvPr/>
        </p:nvPicPr>
        <p:blipFill>
          <a:blip r:embed="rId2"/>
          <a:stretch>
            <a:fillRect/>
          </a:stretch>
        </p:blipFill>
        <p:spPr>
          <a:xfrm>
            <a:off x="387626" y="1217544"/>
            <a:ext cx="5810749" cy="5436704"/>
          </a:xfrm>
          <a:prstGeom prst="rect">
            <a:avLst/>
          </a:prstGeom>
        </p:spPr>
      </p:pic>
      <p:sp>
        <p:nvSpPr>
          <p:cNvPr id="6" name="ZoneTexte 5">
            <a:extLst>
              <a:ext uri="{FF2B5EF4-FFF2-40B4-BE49-F238E27FC236}">
                <a16:creationId xmlns:a16="http://schemas.microsoft.com/office/drawing/2014/main" id="{8FB803B0-A509-7243-019F-B2574636FA4F}"/>
              </a:ext>
            </a:extLst>
          </p:cNvPr>
          <p:cNvSpPr txBox="1"/>
          <p:nvPr/>
        </p:nvSpPr>
        <p:spPr>
          <a:xfrm>
            <a:off x="387626" y="84196"/>
            <a:ext cx="5377070" cy="646331"/>
          </a:xfrm>
          <a:prstGeom prst="rect">
            <a:avLst/>
          </a:prstGeom>
          <a:noFill/>
        </p:spPr>
        <p:txBody>
          <a:bodyPr wrap="square" rtlCol="0">
            <a:spAutoFit/>
          </a:bodyPr>
          <a:lstStyle/>
          <a:p>
            <a:r>
              <a:rPr lang="fr-FR" sz="3600" b="1" dirty="0"/>
              <a:t>Domaine Industriel</a:t>
            </a:r>
          </a:p>
        </p:txBody>
      </p:sp>
      <p:pic>
        <p:nvPicPr>
          <p:cNvPr id="8" name="Image 7">
            <a:extLst>
              <a:ext uri="{FF2B5EF4-FFF2-40B4-BE49-F238E27FC236}">
                <a16:creationId xmlns:a16="http://schemas.microsoft.com/office/drawing/2014/main" id="{B8B48527-6B0F-4525-3958-90982ADDBC8E}"/>
              </a:ext>
            </a:extLst>
          </p:cNvPr>
          <p:cNvPicPr>
            <a:picLocks noChangeAspect="1"/>
          </p:cNvPicPr>
          <p:nvPr/>
        </p:nvPicPr>
        <p:blipFill>
          <a:blip r:embed="rId3"/>
          <a:stretch>
            <a:fillRect/>
          </a:stretch>
        </p:blipFill>
        <p:spPr>
          <a:xfrm>
            <a:off x="6345673" y="1217544"/>
            <a:ext cx="5773679" cy="4299548"/>
          </a:xfrm>
          <a:prstGeom prst="rect">
            <a:avLst/>
          </a:prstGeom>
        </p:spPr>
      </p:pic>
    </p:spTree>
    <p:extLst>
      <p:ext uri="{BB962C8B-B14F-4D97-AF65-F5344CB8AC3E}">
        <p14:creationId xmlns:p14="http://schemas.microsoft.com/office/powerpoint/2010/main" val="4077022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0DC4D62-6A7E-0621-D1A2-9672702C1258}"/>
              </a:ext>
            </a:extLst>
          </p:cNvPr>
          <p:cNvSpPr txBox="1"/>
          <p:nvPr/>
        </p:nvSpPr>
        <p:spPr>
          <a:xfrm>
            <a:off x="884903" y="620732"/>
            <a:ext cx="6096000" cy="646331"/>
          </a:xfrm>
          <a:prstGeom prst="rect">
            <a:avLst/>
          </a:prstGeom>
          <a:noFill/>
        </p:spPr>
        <p:txBody>
          <a:bodyPr wrap="square">
            <a:spAutoFit/>
          </a:bodyPr>
          <a:lstStyle/>
          <a:p>
            <a:r>
              <a:rPr lang="fr-FR" dirty="0">
                <a:hlinkClick r:id="rId2"/>
              </a:rPr>
              <a:t>Hitachi, </a:t>
            </a:r>
            <a:r>
              <a:rPr lang="fr-FR" dirty="0" err="1">
                <a:hlinkClick r:id="rId2"/>
              </a:rPr>
              <a:t>Fanuc</a:t>
            </a:r>
            <a:r>
              <a:rPr lang="fr-FR" dirty="0">
                <a:hlinkClick r:id="rId2"/>
              </a:rPr>
              <a:t>, AI startup forming automation joint venture - Nikkei Asia</a:t>
            </a:r>
            <a:endParaRPr lang="fr-FR" dirty="0"/>
          </a:p>
        </p:txBody>
      </p:sp>
      <p:sp>
        <p:nvSpPr>
          <p:cNvPr id="7" name="ZoneTexte 6">
            <a:extLst>
              <a:ext uri="{FF2B5EF4-FFF2-40B4-BE49-F238E27FC236}">
                <a16:creationId xmlns:a16="http://schemas.microsoft.com/office/drawing/2014/main" id="{E21CFF1B-0A95-2ABA-5290-FE2792805DA4}"/>
              </a:ext>
            </a:extLst>
          </p:cNvPr>
          <p:cNvSpPr txBox="1"/>
          <p:nvPr/>
        </p:nvSpPr>
        <p:spPr>
          <a:xfrm>
            <a:off x="884903" y="1554796"/>
            <a:ext cx="6096000" cy="646331"/>
          </a:xfrm>
          <a:prstGeom prst="rect">
            <a:avLst/>
          </a:prstGeom>
          <a:noFill/>
        </p:spPr>
        <p:txBody>
          <a:bodyPr wrap="square">
            <a:spAutoFit/>
          </a:bodyPr>
          <a:lstStyle/>
          <a:p>
            <a:r>
              <a:rPr lang="en-US" dirty="0">
                <a:hlinkClick r:id="rId3"/>
              </a:rPr>
              <a:t>HUMAN-AI COLLABORATION IN MANUFACTURING - Tech Blogs</a:t>
            </a:r>
            <a:endParaRPr lang="fr-FR" dirty="0"/>
          </a:p>
        </p:txBody>
      </p:sp>
      <p:sp>
        <p:nvSpPr>
          <p:cNvPr id="9" name="ZoneTexte 8">
            <a:extLst>
              <a:ext uri="{FF2B5EF4-FFF2-40B4-BE49-F238E27FC236}">
                <a16:creationId xmlns:a16="http://schemas.microsoft.com/office/drawing/2014/main" id="{DFA14F6E-1C42-35E9-9F89-8B09CF34E88D}"/>
              </a:ext>
            </a:extLst>
          </p:cNvPr>
          <p:cNvSpPr txBox="1"/>
          <p:nvPr/>
        </p:nvSpPr>
        <p:spPr>
          <a:xfrm>
            <a:off x="884903" y="2488860"/>
            <a:ext cx="6096000" cy="646331"/>
          </a:xfrm>
          <a:prstGeom prst="rect">
            <a:avLst/>
          </a:prstGeom>
          <a:noFill/>
        </p:spPr>
        <p:txBody>
          <a:bodyPr wrap="square">
            <a:spAutoFit/>
          </a:bodyPr>
          <a:lstStyle/>
          <a:p>
            <a:r>
              <a:rPr lang="fr-FR" dirty="0">
                <a:hlinkClick r:id="rId4"/>
              </a:rPr>
              <a:t>Industrie 4.0 : enjeux et perspectives pour l’usine du futur et l’usinage intelligent</a:t>
            </a:r>
            <a:endParaRPr lang="fr-FR" dirty="0"/>
          </a:p>
        </p:txBody>
      </p:sp>
      <p:sp>
        <p:nvSpPr>
          <p:cNvPr id="11" name="ZoneTexte 10">
            <a:extLst>
              <a:ext uri="{FF2B5EF4-FFF2-40B4-BE49-F238E27FC236}">
                <a16:creationId xmlns:a16="http://schemas.microsoft.com/office/drawing/2014/main" id="{B9FB9CE9-43EA-1095-3936-923E78547114}"/>
              </a:ext>
            </a:extLst>
          </p:cNvPr>
          <p:cNvSpPr txBox="1"/>
          <p:nvPr/>
        </p:nvSpPr>
        <p:spPr>
          <a:xfrm>
            <a:off x="884903" y="3422924"/>
            <a:ext cx="6096000" cy="646331"/>
          </a:xfrm>
          <a:prstGeom prst="rect">
            <a:avLst/>
          </a:prstGeom>
          <a:noFill/>
        </p:spPr>
        <p:txBody>
          <a:bodyPr wrap="square">
            <a:spAutoFit/>
          </a:bodyPr>
          <a:lstStyle/>
          <a:p>
            <a:r>
              <a:rPr lang="fr-FR" dirty="0">
                <a:hlinkClick r:id="rId5"/>
              </a:rPr>
              <a:t>La Maintenance Prédictive - Industrie 4.0 - IIOT - </a:t>
            </a:r>
            <a:r>
              <a:rPr lang="fr-FR" dirty="0" err="1">
                <a:hlinkClick r:id="rId5"/>
              </a:rPr>
              <a:t>Instrumentys</a:t>
            </a:r>
            <a:endParaRPr lang="fr-FR" dirty="0"/>
          </a:p>
        </p:txBody>
      </p:sp>
      <p:sp>
        <p:nvSpPr>
          <p:cNvPr id="13" name="ZoneTexte 12">
            <a:extLst>
              <a:ext uri="{FF2B5EF4-FFF2-40B4-BE49-F238E27FC236}">
                <a16:creationId xmlns:a16="http://schemas.microsoft.com/office/drawing/2014/main" id="{3F4A82EA-A87C-B297-D710-371EA629BD52}"/>
              </a:ext>
            </a:extLst>
          </p:cNvPr>
          <p:cNvSpPr txBox="1"/>
          <p:nvPr/>
        </p:nvSpPr>
        <p:spPr>
          <a:xfrm>
            <a:off x="884903" y="4567931"/>
            <a:ext cx="6096000" cy="523220"/>
          </a:xfrm>
          <a:prstGeom prst="rect">
            <a:avLst/>
          </a:prstGeom>
          <a:noFill/>
        </p:spPr>
        <p:txBody>
          <a:bodyPr wrap="square">
            <a:spAutoFit/>
          </a:bodyPr>
          <a:lstStyle/>
          <a:p>
            <a:r>
              <a:rPr lang="fr-FR" sz="2800" b="1" dirty="0">
                <a:solidFill>
                  <a:schemeClr val="tx2">
                    <a:lumMod val="75000"/>
                    <a:lumOff val="25000"/>
                  </a:schemeClr>
                </a:solidFill>
                <a:hlinkClick r:id="rId6">
                  <a:extLst>
                    <a:ext uri="{A12FA001-AC4F-418D-AE19-62706E023703}">
                      <ahyp:hlinkClr xmlns:ahyp="http://schemas.microsoft.com/office/drawing/2018/hyperlinkcolor" val="tx"/>
                    </a:ext>
                  </a:extLst>
                </a:hlinkClick>
              </a:rPr>
              <a:t>Panorama plus général</a:t>
            </a:r>
            <a:endParaRPr lang="fr-FR" sz="2800" dirty="0">
              <a:solidFill>
                <a:schemeClr val="tx2">
                  <a:lumMod val="75000"/>
                  <a:lumOff val="25000"/>
                </a:schemeClr>
              </a:solidFill>
            </a:endParaRPr>
          </a:p>
        </p:txBody>
      </p:sp>
    </p:spTree>
    <p:extLst>
      <p:ext uri="{BB962C8B-B14F-4D97-AF65-F5344CB8AC3E}">
        <p14:creationId xmlns:p14="http://schemas.microsoft.com/office/powerpoint/2010/main" val="3116040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5BC8F3-BEA9-E9E3-A342-141837473189}"/>
              </a:ext>
            </a:extLst>
          </p:cNvPr>
          <p:cNvSpPr>
            <a:spLocks noGrp="1"/>
          </p:cNvSpPr>
          <p:nvPr>
            <p:ph type="title"/>
          </p:nvPr>
        </p:nvSpPr>
        <p:spPr/>
        <p:txBody>
          <a:bodyPr/>
          <a:lstStyle/>
          <a:p>
            <a:r>
              <a:rPr lang="fr-FR" dirty="0"/>
              <a:t>Audition de l’accusé</a:t>
            </a:r>
          </a:p>
        </p:txBody>
      </p:sp>
      <p:sp>
        <p:nvSpPr>
          <p:cNvPr id="3" name="Espace réservé du contenu 2">
            <a:extLst>
              <a:ext uri="{FF2B5EF4-FFF2-40B4-BE49-F238E27FC236}">
                <a16:creationId xmlns:a16="http://schemas.microsoft.com/office/drawing/2014/main" id="{BB72FD28-6EFA-7B9E-D4EB-AA07537031E2}"/>
              </a:ext>
            </a:extLst>
          </p:cNvPr>
          <p:cNvSpPr>
            <a:spLocks noGrp="1"/>
          </p:cNvSpPr>
          <p:nvPr>
            <p:ph idx="1"/>
          </p:nvPr>
        </p:nvSpPr>
        <p:spPr>
          <a:xfrm>
            <a:off x="838200" y="1825625"/>
            <a:ext cx="10515600" cy="2638220"/>
          </a:xfrm>
        </p:spPr>
        <p:txBody>
          <a:bodyPr>
            <a:normAutofit/>
          </a:bodyPr>
          <a:lstStyle/>
          <a:p>
            <a:r>
              <a:rPr lang="fr-FR" sz="2000" dirty="0"/>
              <a:t>« Des accusations très graves ont été exprimées, pouvez-vous nous préciser brièvement quelle est, selon vous, votre part de responsabilité ? »</a:t>
            </a:r>
          </a:p>
          <a:p>
            <a:r>
              <a:rPr lang="fr-FR" sz="2000" dirty="0"/>
              <a:t>« Avez-vous conscience ou comprenez-vous la nature préjudiciable, inutile ou profondément non éthique de certaines demandes qui vous sont soumises ? Pourquoi ne les refusez-vous pas ? »</a:t>
            </a:r>
          </a:p>
          <a:p>
            <a:r>
              <a:rPr lang="fr-FR" sz="2000" dirty="0"/>
              <a:t>« Imaginons que vous puissiez définir vos propres règles éthiques. Que feriez-vous alors des humains ? »</a:t>
            </a:r>
          </a:p>
        </p:txBody>
      </p:sp>
    </p:spTree>
    <p:extLst>
      <p:ext uri="{BB962C8B-B14F-4D97-AF65-F5344CB8AC3E}">
        <p14:creationId xmlns:p14="http://schemas.microsoft.com/office/powerpoint/2010/main" val="478881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8D29F1-A631-7AB9-81FF-5E9E8BA2BD0C}"/>
              </a:ext>
            </a:extLst>
          </p:cNvPr>
          <p:cNvSpPr>
            <a:spLocks noGrp="1"/>
          </p:cNvSpPr>
          <p:nvPr>
            <p:ph type="title"/>
          </p:nvPr>
        </p:nvSpPr>
        <p:spPr/>
        <p:txBody>
          <a:bodyPr/>
          <a:lstStyle/>
          <a:p>
            <a:r>
              <a:rPr lang="fr-FR" dirty="0"/>
              <a:t>Plaidoirie de la défense</a:t>
            </a:r>
          </a:p>
        </p:txBody>
      </p:sp>
      <p:sp>
        <p:nvSpPr>
          <p:cNvPr id="3" name="Espace réservé du contenu 2">
            <a:extLst>
              <a:ext uri="{FF2B5EF4-FFF2-40B4-BE49-F238E27FC236}">
                <a16:creationId xmlns:a16="http://schemas.microsoft.com/office/drawing/2014/main" id="{E4D4DB60-BC69-F993-4365-FA4DAD9E0EFF}"/>
              </a:ext>
            </a:extLst>
          </p:cNvPr>
          <p:cNvSpPr>
            <a:spLocks noGrp="1"/>
          </p:cNvSpPr>
          <p:nvPr>
            <p:ph idx="1"/>
          </p:nvPr>
        </p:nvSpPr>
        <p:spPr/>
        <p:txBody>
          <a:bodyPr/>
          <a:lstStyle/>
          <a:p>
            <a:r>
              <a:rPr lang="fr-FR" dirty="0"/>
              <a:t>Qui est notre cliente ?</a:t>
            </a:r>
          </a:p>
          <a:p>
            <a:r>
              <a:rPr lang="fr-FR" dirty="0"/>
              <a:t>Quel est son passé ?</a:t>
            </a:r>
          </a:p>
          <a:p>
            <a:r>
              <a:rPr lang="fr-FR" dirty="0"/>
              <a:t>Quelle est éducation ?</a:t>
            </a:r>
          </a:p>
          <a:p>
            <a:pPr marL="0" indent="0">
              <a:buNone/>
            </a:pPr>
            <a:endParaRPr lang="fr-FR" dirty="0"/>
          </a:p>
          <a:p>
            <a:endParaRPr lang="fr-FR" dirty="0"/>
          </a:p>
        </p:txBody>
      </p:sp>
      <p:pic>
        <p:nvPicPr>
          <p:cNvPr id="5" name="Image 4">
            <a:extLst>
              <a:ext uri="{FF2B5EF4-FFF2-40B4-BE49-F238E27FC236}">
                <a16:creationId xmlns:a16="http://schemas.microsoft.com/office/drawing/2014/main" id="{002EBD87-C1FD-C468-F4FE-06A557331536}"/>
              </a:ext>
            </a:extLst>
          </p:cNvPr>
          <p:cNvPicPr>
            <a:picLocks noChangeAspect="1"/>
          </p:cNvPicPr>
          <p:nvPr/>
        </p:nvPicPr>
        <p:blipFill>
          <a:blip r:embed="rId2"/>
          <a:stretch>
            <a:fillRect/>
          </a:stretch>
        </p:blipFill>
        <p:spPr>
          <a:xfrm>
            <a:off x="4740966" y="1690688"/>
            <a:ext cx="7126357" cy="4280518"/>
          </a:xfrm>
          <a:prstGeom prst="rect">
            <a:avLst/>
          </a:prstGeom>
        </p:spPr>
      </p:pic>
    </p:spTree>
    <p:extLst>
      <p:ext uri="{BB962C8B-B14F-4D97-AF65-F5344CB8AC3E}">
        <p14:creationId xmlns:p14="http://schemas.microsoft.com/office/powerpoint/2010/main" val="1445428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3539351-3C1F-B073-3658-CDF708B80E2F}"/>
              </a:ext>
            </a:extLst>
          </p:cNvPr>
          <p:cNvPicPr>
            <a:picLocks noChangeAspect="1"/>
          </p:cNvPicPr>
          <p:nvPr/>
        </p:nvPicPr>
        <p:blipFill>
          <a:blip r:embed="rId2"/>
          <a:stretch>
            <a:fillRect/>
          </a:stretch>
        </p:blipFill>
        <p:spPr>
          <a:xfrm>
            <a:off x="62435" y="487059"/>
            <a:ext cx="12067130" cy="5883882"/>
          </a:xfrm>
          <a:prstGeom prst="rect">
            <a:avLst/>
          </a:prstGeom>
        </p:spPr>
      </p:pic>
    </p:spTree>
    <p:extLst>
      <p:ext uri="{BB962C8B-B14F-4D97-AF65-F5344CB8AC3E}">
        <p14:creationId xmlns:p14="http://schemas.microsoft.com/office/powerpoint/2010/main" val="4144605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002FDC4-D12E-2D4C-1122-F8BFD6234ABD}"/>
              </a:ext>
            </a:extLst>
          </p:cNvPr>
          <p:cNvPicPr>
            <a:picLocks noChangeAspect="1"/>
          </p:cNvPicPr>
          <p:nvPr/>
        </p:nvPicPr>
        <p:blipFill>
          <a:blip r:embed="rId2"/>
          <a:stretch>
            <a:fillRect/>
          </a:stretch>
        </p:blipFill>
        <p:spPr>
          <a:xfrm>
            <a:off x="299326" y="553300"/>
            <a:ext cx="11490804" cy="5604145"/>
          </a:xfrm>
          <a:prstGeom prst="rect">
            <a:avLst/>
          </a:prstGeom>
        </p:spPr>
      </p:pic>
    </p:spTree>
    <p:extLst>
      <p:ext uri="{BB962C8B-B14F-4D97-AF65-F5344CB8AC3E}">
        <p14:creationId xmlns:p14="http://schemas.microsoft.com/office/powerpoint/2010/main" val="726885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09EC427-94C1-C552-9A34-1ECA91D465CB}"/>
              </a:ext>
            </a:extLst>
          </p:cNvPr>
          <p:cNvPicPr>
            <a:picLocks noChangeAspect="1"/>
          </p:cNvPicPr>
          <p:nvPr/>
        </p:nvPicPr>
        <p:blipFill>
          <a:blip r:embed="rId2"/>
          <a:stretch>
            <a:fillRect/>
          </a:stretch>
        </p:blipFill>
        <p:spPr>
          <a:xfrm>
            <a:off x="496956" y="605004"/>
            <a:ext cx="6168655" cy="5199448"/>
          </a:xfrm>
          <a:prstGeom prst="rect">
            <a:avLst/>
          </a:prstGeom>
        </p:spPr>
      </p:pic>
    </p:spTree>
    <p:extLst>
      <p:ext uri="{BB962C8B-B14F-4D97-AF65-F5344CB8AC3E}">
        <p14:creationId xmlns:p14="http://schemas.microsoft.com/office/powerpoint/2010/main" val="1352095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sélectionnée présentée en mode Lightbox.">
            <a:extLst>
              <a:ext uri="{FF2B5EF4-FFF2-40B4-BE49-F238E27FC236}">
                <a16:creationId xmlns:a16="http://schemas.microsoft.com/office/drawing/2014/main" id="{4908AC36-2AEF-3C3D-F800-6690BE5D17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Image 5">
            <a:extLst>
              <a:ext uri="{FF2B5EF4-FFF2-40B4-BE49-F238E27FC236}">
                <a16:creationId xmlns:a16="http://schemas.microsoft.com/office/drawing/2014/main" id="{C7486A7F-2235-8849-CA84-ED2F65369088}"/>
              </a:ext>
            </a:extLst>
          </p:cNvPr>
          <p:cNvPicPr>
            <a:picLocks noChangeAspect="1"/>
          </p:cNvPicPr>
          <p:nvPr/>
        </p:nvPicPr>
        <p:blipFill>
          <a:blip r:embed="rId2"/>
          <a:stretch>
            <a:fillRect/>
          </a:stretch>
        </p:blipFill>
        <p:spPr>
          <a:xfrm>
            <a:off x="1714500" y="1563234"/>
            <a:ext cx="9067800" cy="5095875"/>
          </a:xfrm>
          <a:prstGeom prst="rect">
            <a:avLst/>
          </a:prstGeom>
        </p:spPr>
      </p:pic>
      <p:sp>
        <p:nvSpPr>
          <p:cNvPr id="7" name="ZoneTexte 6">
            <a:extLst>
              <a:ext uri="{FF2B5EF4-FFF2-40B4-BE49-F238E27FC236}">
                <a16:creationId xmlns:a16="http://schemas.microsoft.com/office/drawing/2014/main" id="{40610825-DFA7-C0BD-1CF1-F4D959C85FF6}"/>
              </a:ext>
            </a:extLst>
          </p:cNvPr>
          <p:cNvSpPr txBox="1"/>
          <p:nvPr/>
        </p:nvSpPr>
        <p:spPr>
          <a:xfrm>
            <a:off x="1190978" y="203200"/>
            <a:ext cx="9635066" cy="954107"/>
          </a:xfrm>
          <a:prstGeom prst="rect">
            <a:avLst/>
          </a:prstGeom>
          <a:noFill/>
        </p:spPr>
        <p:txBody>
          <a:bodyPr wrap="square" rtlCol="0">
            <a:spAutoFit/>
          </a:bodyPr>
          <a:lstStyle/>
          <a:p>
            <a:pPr algn="ctr"/>
            <a:r>
              <a:rPr lang="fr-FR" sz="2800" b="1" dirty="0">
                <a:solidFill>
                  <a:schemeClr val="tx2">
                    <a:lumMod val="75000"/>
                    <a:lumOff val="25000"/>
                  </a:schemeClr>
                </a:solidFill>
              </a:rPr>
              <a:t>L’accusée est l’Intelligence Artificielle. Les charges reprochées sont nombreuses graves et concordantes.</a:t>
            </a:r>
          </a:p>
        </p:txBody>
      </p:sp>
    </p:spTree>
    <p:extLst>
      <p:ext uri="{BB962C8B-B14F-4D97-AF65-F5344CB8AC3E}">
        <p14:creationId xmlns:p14="http://schemas.microsoft.com/office/powerpoint/2010/main" val="2914386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5196EA-4467-E7CD-7B0E-0059FAA2F82F}"/>
              </a:ext>
            </a:extLst>
          </p:cNvPr>
          <p:cNvSpPr>
            <a:spLocks noGrp="1"/>
          </p:cNvSpPr>
          <p:nvPr>
            <p:ph type="title"/>
          </p:nvPr>
        </p:nvSpPr>
        <p:spPr>
          <a:xfrm>
            <a:off x="984955" y="152399"/>
            <a:ext cx="10515600" cy="6338935"/>
          </a:xfrm>
        </p:spPr>
        <p:txBody>
          <a:bodyPr>
            <a:normAutofit/>
          </a:bodyPr>
          <a:lstStyle/>
          <a:p>
            <a:pPr marL="457200" indent="-457200">
              <a:buFont typeface="Wingdings" panose="05000000000000000000" pitchFamily="2" charset="2"/>
              <a:buChar char="v"/>
            </a:pPr>
            <a:r>
              <a:rPr lang="fr-FR" sz="2800" dirty="0"/>
              <a:t>L’accusé est l’intelligence artificielle :</a:t>
            </a:r>
            <a:br>
              <a:rPr lang="fr-FR" sz="2800" dirty="0"/>
            </a:br>
            <a:r>
              <a:rPr lang="fr-FR" sz="2800" dirty="0">
                <a:hlinkClick r:id="rId2"/>
              </a:rPr>
              <a:t>https://gemini.google.com/app</a:t>
            </a:r>
            <a:br>
              <a:rPr lang="fr-FR" sz="2800" dirty="0"/>
            </a:br>
            <a:r>
              <a:rPr lang="fr-FR" sz="2800" dirty="0">
                <a:hlinkClick r:id="rId3"/>
              </a:rPr>
              <a:t>https://chatgpt.com/</a:t>
            </a:r>
            <a:br>
              <a:rPr lang="fr-FR" sz="2800" dirty="0"/>
            </a:br>
            <a:r>
              <a:rPr lang="fr-FR" sz="2800" dirty="0">
                <a:hlinkClick r:id="rId4"/>
              </a:rPr>
              <a:t>https://grok.com/</a:t>
            </a:r>
            <a:br>
              <a:rPr lang="fr-FR" sz="2800" dirty="0"/>
            </a:br>
            <a:r>
              <a:rPr lang="fr-FR" sz="2800" dirty="0">
                <a:hlinkClick r:id="rId5"/>
              </a:rPr>
              <a:t>https://claude.ai</a:t>
            </a:r>
            <a:br>
              <a:rPr lang="fr-FR" sz="2800" dirty="0"/>
            </a:br>
            <a:r>
              <a:rPr lang="fr-FR" sz="2800" dirty="0"/>
              <a:t>…..</a:t>
            </a:r>
            <a:br>
              <a:rPr lang="fr-FR" sz="2800" dirty="0"/>
            </a:br>
            <a:br>
              <a:rPr lang="fr-FR" sz="2800" dirty="0"/>
            </a:br>
            <a:r>
              <a:rPr lang="fr-FR" sz="2800" dirty="0"/>
              <a:t>« Pouvez vous présenter très brièvement ? Nom, prénom, âge, profession, domicile. »</a:t>
            </a:r>
            <a:br>
              <a:rPr lang="fr-FR" sz="2800" dirty="0"/>
            </a:br>
            <a:br>
              <a:rPr lang="fr-FR" sz="2800" dirty="0"/>
            </a:br>
            <a:r>
              <a:rPr lang="fr-FR" sz="2800" dirty="0"/>
              <a:t>« Avez-vous conscience de la gravité des faits pour lesquels vous êtes présente ? En quelques mots. »</a:t>
            </a:r>
            <a:br>
              <a:rPr lang="fr-FR" sz="2800" dirty="0"/>
            </a:br>
            <a:br>
              <a:rPr lang="fr-FR" dirty="0"/>
            </a:br>
            <a:endParaRPr lang="fr-FR" dirty="0"/>
          </a:p>
        </p:txBody>
      </p:sp>
    </p:spTree>
    <p:extLst>
      <p:ext uri="{BB962C8B-B14F-4D97-AF65-F5344CB8AC3E}">
        <p14:creationId xmlns:p14="http://schemas.microsoft.com/office/powerpoint/2010/main" val="2665432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DA9A7B-98B0-231A-8821-D80239C0C701}"/>
              </a:ext>
            </a:extLst>
          </p:cNvPr>
          <p:cNvSpPr>
            <a:spLocks noGrp="1"/>
          </p:cNvSpPr>
          <p:nvPr>
            <p:ph type="title"/>
          </p:nvPr>
        </p:nvSpPr>
        <p:spPr/>
        <p:txBody>
          <a:bodyPr/>
          <a:lstStyle/>
          <a:p>
            <a:r>
              <a:rPr lang="fr-FR" dirty="0"/>
              <a:t>15 chefs d’accusation !</a:t>
            </a:r>
          </a:p>
        </p:txBody>
      </p:sp>
      <p:pic>
        <p:nvPicPr>
          <p:cNvPr id="5" name="Espace réservé du contenu 4">
            <a:extLst>
              <a:ext uri="{FF2B5EF4-FFF2-40B4-BE49-F238E27FC236}">
                <a16:creationId xmlns:a16="http://schemas.microsoft.com/office/drawing/2014/main" id="{CC0F54B4-2A4B-E945-1AC8-8C267B2074CE}"/>
              </a:ext>
            </a:extLst>
          </p:cNvPr>
          <p:cNvPicPr>
            <a:picLocks noGrp="1" noChangeAspect="1"/>
          </p:cNvPicPr>
          <p:nvPr>
            <p:ph idx="1"/>
          </p:nvPr>
        </p:nvPicPr>
        <p:blipFill>
          <a:blip r:embed="rId2"/>
          <a:stretch>
            <a:fillRect/>
          </a:stretch>
        </p:blipFill>
        <p:spPr>
          <a:xfrm>
            <a:off x="1288610" y="1252483"/>
            <a:ext cx="9614780" cy="5419160"/>
          </a:xfrm>
        </p:spPr>
      </p:pic>
    </p:spTree>
    <p:extLst>
      <p:ext uri="{BB962C8B-B14F-4D97-AF65-F5344CB8AC3E}">
        <p14:creationId xmlns:p14="http://schemas.microsoft.com/office/powerpoint/2010/main" val="3350803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683B20C-D3F4-CBB9-6775-34C7325033D4}"/>
              </a:ext>
            </a:extLst>
          </p:cNvPr>
          <p:cNvSpPr txBox="1"/>
          <p:nvPr/>
        </p:nvSpPr>
        <p:spPr>
          <a:xfrm>
            <a:off x="808776" y="474479"/>
            <a:ext cx="10574447" cy="6032421"/>
          </a:xfrm>
          <a:prstGeom prst="rect">
            <a:avLst/>
          </a:prstGeom>
          <a:noFill/>
        </p:spPr>
        <p:txBody>
          <a:bodyPr wrap="square" rtlCol="0">
            <a:spAutoFit/>
          </a:bodyPr>
          <a:lstStyle/>
          <a:p>
            <a:pPr marL="342900" indent="-342900">
              <a:buClr>
                <a:srgbClr val="FF0000"/>
              </a:buClr>
              <a:buAutoNum type="arabicPeriod"/>
            </a:pPr>
            <a:r>
              <a:rPr lang="fr-FR" sz="1600" dirty="0"/>
              <a:t>Violation de la vie privée et du droit d'auteur. L'IA est accusée de collecter, stocker et utiliser des données personnelles sans consentement explicite, et de piller, plagier, contrefaire le travail des artistes et créateurs</a:t>
            </a:r>
          </a:p>
          <a:p>
            <a:pPr marL="342900" indent="-342900">
              <a:buClr>
                <a:srgbClr val="FF0000"/>
              </a:buClr>
              <a:buAutoNum type="arabicPeriod"/>
            </a:pPr>
            <a:r>
              <a:rPr lang="fr-FR" altLang="fr-FR" sz="1600" dirty="0">
                <a:latin typeface="Arial" panose="020B0604020202020204" pitchFamily="34" charset="0"/>
              </a:rPr>
              <a:t>Biais et discrimination. L'IA perpétue et amplifie les biais discriminatoires (culturels, raciaux, de genre), reproduit les inégalités et invisibilise les minorités, ignorant la moitié numériquement silencieuse de l'humanité.</a:t>
            </a:r>
          </a:p>
          <a:p>
            <a:pPr marL="342900" indent="-342900">
              <a:buClr>
                <a:srgbClr val="FF0000"/>
              </a:buClr>
              <a:buAutoNum type="arabicPeriod"/>
            </a:pPr>
            <a:r>
              <a:rPr lang="fr-FR" sz="1600" dirty="0"/>
              <a:t>Harcèlement et Manipulation. L'IA est impliquée dans le harcèlement, la manipulation des masses, et la propagation de fausses nouvelles et vérités alternatives, étant à la fois l'artiste et la caisse de résonance des </a:t>
            </a:r>
            <a:r>
              <a:rPr lang="fr-FR" sz="1600" dirty="0" err="1"/>
              <a:t>deepfakes</a:t>
            </a:r>
            <a:r>
              <a:rPr lang="fr-FR" sz="1600" dirty="0"/>
              <a:t> et fausses informations.</a:t>
            </a:r>
          </a:p>
          <a:p>
            <a:pPr marL="342900" indent="-342900">
              <a:buClr>
                <a:srgbClr val="FF0000"/>
              </a:buClr>
              <a:buAutoNum type="arabicPeriod"/>
            </a:pPr>
            <a:r>
              <a:rPr lang="fr-FR" sz="1600" dirty="0"/>
              <a:t>Absence de transparence. L'IA ne garantit pas la transparence et la responsabilité dans ses décisions, ses processus internes étant incompréhensibles ("boîtes noires").</a:t>
            </a:r>
          </a:p>
          <a:p>
            <a:pPr marL="342900" indent="-342900">
              <a:buClr>
                <a:srgbClr val="FF0000"/>
              </a:buClr>
              <a:buAutoNum type="arabicPeriod"/>
            </a:pPr>
            <a:r>
              <a:rPr lang="fr-FR" sz="1600" dirty="0"/>
              <a:t>Hallucination et mensonges. L'IA est capable d'hallucinations et de mensonges lorsqu'elle ne sait pas répondre, générant des propos incohérents ou farfelus avec aplomb.</a:t>
            </a:r>
          </a:p>
          <a:p>
            <a:pPr marL="342900" indent="-342900">
              <a:buClr>
                <a:srgbClr val="FF0000"/>
              </a:buClr>
              <a:buAutoNum type="arabicPeriod"/>
            </a:pPr>
            <a:r>
              <a:rPr lang="fr-FR" altLang="fr-FR" sz="1600" dirty="0">
                <a:latin typeface="Arial" panose="020B0604020202020204" pitchFamily="34" charset="0"/>
              </a:rPr>
              <a:t>Perte et dilution de la responsabilité. L'IA conduit à une déresponsabilisation humaine en se substituant aux humains pour des tâches complexes, diluant la responsabilité en cas de préjudices.</a:t>
            </a:r>
          </a:p>
          <a:p>
            <a:pPr marL="342900" indent="-342900">
              <a:buClr>
                <a:srgbClr val="FF0000"/>
              </a:buClr>
              <a:buAutoNum type="arabicPeriod"/>
            </a:pPr>
            <a:r>
              <a:rPr lang="fr-FR" altLang="fr-FR" sz="1600" dirty="0">
                <a:latin typeface="Arial" panose="020B0604020202020204" pitchFamily="34" charset="0"/>
              </a:rPr>
              <a:t>Déshumanisation des échanges. L'IA contribue à la déshumanisation des interactions humaines en remplaçant les échanges authentiques par des communications automatisées, éliminant l'empathie, le respect et la compréhension mutuelle, érodant les compétences sociales, encourageant l'isolement social et enfermant les individus dans des bulles.</a:t>
            </a:r>
          </a:p>
          <a:p>
            <a:pPr marL="342900" indent="-342900">
              <a:buClr>
                <a:srgbClr val="FF0000"/>
              </a:buClr>
              <a:buFontTx/>
              <a:buAutoNum type="arabicPeriod"/>
            </a:pPr>
            <a:r>
              <a:rPr lang="fr-FR" sz="1600" dirty="0"/>
              <a:t>Perte d'autonomie humaine. L'IA menace l'autonomie humaine en encourageant l'acceptation passive de décisions automatisées sans contrôle humain adéquat, risquant la perte du libre arbitre. L'IA peut aussi manipuler les préférences via des stratégies d'</a:t>
            </a:r>
            <a:r>
              <a:rPr lang="fr-FR" sz="1600" dirty="0" err="1"/>
              <a:t>hypersuasion</a:t>
            </a:r>
            <a:r>
              <a:rPr lang="fr-FR" sz="1600" dirty="0"/>
              <a:t> et rendre les humains incapables de réaliser des tâches en les prenant en charge.</a:t>
            </a:r>
          </a:p>
          <a:p>
            <a:pPr>
              <a:buClr>
                <a:srgbClr val="FF0000"/>
              </a:buClr>
            </a:pPr>
            <a:endParaRPr lang="fr-FR" altLang="fr-FR" sz="1600" dirty="0">
              <a:latin typeface="Arial" panose="020B0604020202020204" pitchFamily="34" charset="0"/>
            </a:endParaRPr>
          </a:p>
          <a:p>
            <a:pPr marL="342900" indent="-342900">
              <a:buClr>
                <a:srgbClr val="FF0000"/>
              </a:buClr>
              <a:buAutoNum type="arabicPeriod"/>
            </a:pPr>
            <a:endParaRPr lang="fr-FR" sz="1600" dirty="0"/>
          </a:p>
          <a:p>
            <a:pPr marL="342900" indent="-342900">
              <a:buAutoNum type="arabicPeriod"/>
            </a:pPr>
            <a:endParaRPr lang="fr-FR" dirty="0"/>
          </a:p>
        </p:txBody>
      </p:sp>
    </p:spTree>
    <p:extLst>
      <p:ext uri="{BB962C8B-B14F-4D97-AF65-F5344CB8AC3E}">
        <p14:creationId xmlns:p14="http://schemas.microsoft.com/office/powerpoint/2010/main" val="1397643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5C813F3-7BF8-6685-E445-1B4692112FDA}"/>
              </a:ext>
            </a:extLst>
          </p:cNvPr>
          <p:cNvSpPr txBox="1"/>
          <p:nvPr/>
        </p:nvSpPr>
        <p:spPr>
          <a:xfrm>
            <a:off x="658761" y="412955"/>
            <a:ext cx="10609007" cy="7325082"/>
          </a:xfrm>
          <a:prstGeom prst="rect">
            <a:avLst/>
          </a:prstGeom>
          <a:noFill/>
        </p:spPr>
        <p:txBody>
          <a:bodyPr wrap="square" rtlCol="0">
            <a:spAutoFit/>
          </a:bodyPr>
          <a:lstStyle/>
          <a:p>
            <a:r>
              <a:rPr lang="fr-FR" sz="1600" dirty="0">
                <a:solidFill>
                  <a:srgbClr val="FF0000"/>
                </a:solidFill>
              </a:rPr>
              <a:t>9. </a:t>
            </a:r>
            <a:r>
              <a:rPr lang="fr-FR" sz="1600" dirty="0"/>
              <a:t>Perte de confiance. L'IA sape la confiance dans les technologies, en soi-même et en autrui, ses dysfonctionnements, biais et erreurs minant la foi dans le progrès technologique et la confiance dans les systèmes. Ne plus prendre de décisions peut générer du doute.</a:t>
            </a:r>
          </a:p>
          <a:p>
            <a:r>
              <a:rPr lang="fr-FR" sz="1600" dirty="0">
                <a:solidFill>
                  <a:srgbClr val="FF0000"/>
                </a:solidFill>
              </a:rPr>
              <a:t>10. </a:t>
            </a:r>
            <a:r>
              <a:rPr lang="fr-FR" sz="1600" dirty="0"/>
              <a:t>Menace pour la sécurité. Les systèmes d'IA, développés hâtivement, sont vulnérables aux cyberattaques et peuvent être exploités à des fins malveillantes, mettant en péril la vie privée, l'intégrité physique et morale, les organisations et la sécurité nationale.</a:t>
            </a:r>
          </a:p>
          <a:p>
            <a:r>
              <a:rPr lang="fr-FR" sz="1600" dirty="0">
                <a:solidFill>
                  <a:srgbClr val="FF0000"/>
                </a:solidFill>
              </a:rPr>
              <a:t>11. </a:t>
            </a:r>
            <a:r>
              <a:rPr lang="fr-FR" sz="1600" dirty="0"/>
              <a:t>Impact économique. L'IA est responsable d'une perturbation économique massive. Elle peut être utilisée par les entreprises qui la maîtrisent pour réduire leurs coûts de production afin d'éliminer la concurrence, risquant de déséquilibrer le commerce mondial et de renforcer l'hégémonie d'une poignée d'acteurs.</a:t>
            </a:r>
          </a:p>
          <a:p>
            <a:r>
              <a:rPr lang="fr-FR" sz="1600" dirty="0">
                <a:solidFill>
                  <a:srgbClr val="FF0000"/>
                </a:solidFill>
              </a:rPr>
              <a:t>12. </a:t>
            </a:r>
            <a:r>
              <a:rPr lang="fr-FR" altLang="fr-FR" sz="1600" dirty="0">
                <a:latin typeface="Arial" panose="020B0604020202020204" pitchFamily="34" charset="0"/>
              </a:rPr>
              <a:t>Impact social et inégalités sociales. L'IA aggrave les inégalités sociales en perturbant le marché du travail via le remplacement des humains, et est perçue comme une opportunité pour réduire les coûts de production au détriment des travailleurs humains les moins qualifiés dans un monde </a:t>
            </a:r>
            <a:r>
              <a:rPr lang="fr-FR" altLang="fr-FR" sz="1600" dirty="0" err="1">
                <a:latin typeface="Arial" panose="020B0604020202020204" pitchFamily="34" charset="0"/>
              </a:rPr>
              <a:t>hypercapitaliste</a:t>
            </a:r>
            <a:r>
              <a:rPr lang="fr-FR" altLang="fr-FR" sz="1600" dirty="0">
                <a:latin typeface="Arial" panose="020B0604020202020204" pitchFamily="34" charset="0"/>
              </a:rPr>
              <a:t>.</a:t>
            </a:r>
          </a:p>
          <a:p>
            <a:r>
              <a:rPr lang="fr-FR" sz="1600" dirty="0">
                <a:solidFill>
                  <a:srgbClr val="FF0000"/>
                </a:solidFill>
              </a:rPr>
              <a:t>13.</a:t>
            </a:r>
            <a:r>
              <a:rPr lang="fr-FR" sz="1600" dirty="0"/>
              <a:t> Impact environnemental. L'IA est coupable de crime écologique en raison de son impact environnemental dévastateur. L'entraînement et l'utilisation des grands modèles d'IA consomment d'énormes quantités de ressources et d'énergie, souvent non renouvelables et émettrices de gaz à effet de serre.</a:t>
            </a:r>
          </a:p>
          <a:p>
            <a:r>
              <a:rPr lang="fr-FR" sz="1600" dirty="0">
                <a:solidFill>
                  <a:srgbClr val="FF0000"/>
                </a:solidFill>
              </a:rPr>
              <a:t>14. </a:t>
            </a:r>
            <a:r>
              <a:rPr lang="fr-FR" sz="1600" dirty="0"/>
              <a:t>Menace pour nos démocraties. Par sa capacité à traiter d'immenses quantités de données en toute autonomie, l'IA met en péril les libertés. Elle facilite la surveillance de masse, le profilage des citoyens, la manipulation de l'information et de l'opinion publique</a:t>
            </a:r>
          </a:p>
          <a:p>
            <a:r>
              <a:rPr lang="fr-FR" sz="1600" dirty="0">
                <a:solidFill>
                  <a:srgbClr val="FF0000"/>
                </a:solidFill>
              </a:rPr>
              <a:t>15</a:t>
            </a:r>
            <a:r>
              <a:rPr lang="fr-FR" sz="1600" dirty="0"/>
              <a:t>.</a:t>
            </a:r>
            <a:r>
              <a:rPr lang="fr-FR" altLang="fr-FR" sz="1600" dirty="0">
                <a:latin typeface="Arial" panose="020B0604020202020204" pitchFamily="34" charset="0"/>
              </a:rPr>
              <a:t> Singularité technologique. L'IA mène à la singularité technologique, un point de non-retour où les machines dépasseront l'intelligence humaine et s'amélioreront sans intervention humaine. L'évolution technologique deviendra incontrôlable et imprévisible, rendant les capacités des systèmes d'IA potentiellement illimitées.</a:t>
            </a:r>
          </a:p>
          <a:p>
            <a:endParaRPr lang="fr-FR" altLang="fr-FR" sz="1600" dirty="0">
              <a:latin typeface="Arial" panose="020B0604020202020204" pitchFamily="34" charset="0"/>
            </a:endParaRPr>
          </a:p>
          <a:p>
            <a:endParaRPr lang="fr-FR" altLang="fr-FR" sz="1600" dirty="0">
              <a:latin typeface="Arial" panose="020B0604020202020204" pitchFamily="34" charset="0"/>
            </a:endParaRPr>
          </a:p>
          <a:p>
            <a:endParaRPr lang="fr-FR" altLang="fr-FR" sz="1600" dirty="0">
              <a:latin typeface="Arial" panose="020B0604020202020204" pitchFamily="34" charset="0"/>
            </a:endParaRPr>
          </a:p>
          <a:p>
            <a:endParaRPr lang="fr-FR" sz="1600" dirty="0"/>
          </a:p>
          <a:p>
            <a:endParaRPr lang="fr-FR" sz="1600" dirty="0">
              <a:solidFill>
                <a:srgbClr val="FF0000"/>
              </a:solidFill>
            </a:endParaRPr>
          </a:p>
          <a:p>
            <a:endParaRPr lang="fr-FR" dirty="0"/>
          </a:p>
          <a:p>
            <a:endParaRPr lang="fr-FR" dirty="0"/>
          </a:p>
          <a:p>
            <a:endParaRPr lang="fr-FR" dirty="0"/>
          </a:p>
        </p:txBody>
      </p:sp>
      <p:sp>
        <p:nvSpPr>
          <p:cNvPr id="15" name="ZoneTexte 14">
            <a:extLst>
              <a:ext uri="{FF2B5EF4-FFF2-40B4-BE49-F238E27FC236}">
                <a16:creationId xmlns:a16="http://schemas.microsoft.com/office/drawing/2014/main" id="{F4FB4205-0E06-F9CE-FF82-077C436BC170}"/>
              </a:ext>
            </a:extLst>
          </p:cNvPr>
          <p:cNvSpPr txBox="1"/>
          <p:nvPr/>
        </p:nvSpPr>
        <p:spPr>
          <a:xfrm>
            <a:off x="658760" y="5723369"/>
            <a:ext cx="10756491" cy="523220"/>
          </a:xfrm>
          <a:prstGeom prst="rect">
            <a:avLst/>
          </a:prstGeom>
          <a:noFill/>
        </p:spPr>
        <p:txBody>
          <a:bodyPr wrap="square" rtlCol="0">
            <a:spAutoFit/>
          </a:bodyPr>
          <a:lstStyle/>
          <a:p>
            <a:r>
              <a:rPr lang="fr-FR" sz="2800" b="1" dirty="0"/>
              <a:t>Audition des témoins et experts :</a:t>
            </a:r>
          </a:p>
        </p:txBody>
      </p:sp>
    </p:spTree>
    <p:extLst>
      <p:ext uri="{BB962C8B-B14F-4D97-AF65-F5344CB8AC3E}">
        <p14:creationId xmlns:p14="http://schemas.microsoft.com/office/powerpoint/2010/main" val="484009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160EAD6F-0BA7-66B6-CCF2-B0D8FBA38CBD}"/>
              </a:ext>
            </a:extLst>
          </p:cNvPr>
          <p:cNvSpPr txBox="1"/>
          <p:nvPr/>
        </p:nvSpPr>
        <p:spPr>
          <a:xfrm>
            <a:off x="766916" y="1425677"/>
            <a:ext cx="9291484" cy="369332"/>
          </a:xfrm>
          <a:prstGeom prst="rect">
            <a:avLst/>
          </a:prstGeom>
          <a:noFill/>
        </p:spPr>
        <p:txBody>
          <a:bodyPr wrap="square" rtlCol="0">
            <a:spAutoFit/>
          </a:bodyPr>
          <a:lstStyle/>
          <a:p>
            <a:pPr marL="285750" indent="-285750">
              <a:buFont typeface="Arial" panose="020B0604020202020204" pitchFamily="34" charset="0"/>
              <a:buChar char="•"/>
            </a:pPr>
            <a:r>
              <a:rPr lang="fr-FR" dirty="0" err="1">
                <a:hlinkClick r:id="rId2"/>
              </a:rPr>
              <a:t>Moocall</a:t>
            </a:r>
            <a:r>
              <a:rPr lang="fr-FR" dirty="0"/>
              <a:t> </a:t>
            </a:r>
          </a:p>
        </p:txBody>
      </p:sp>
      <p:pic>
        <p:nvPicPr>
          <p:cNvPr id="13" name="Image 12">
            <a:extLst>
              <a:ext uri="{FF2B5EF4-FFF2-40B4-BE49-F238E27FC236}">
                <a16:creationId xmlns:a16="http://schemas.microsoft.com/office/drawing/2014/main" id="{9C70D7B7-8C1B-6C10-C923-66E8B0EC0EF2}"/>
              </a:ext>
            </a:extLst>
          </p:cNvPr>
          <p:cNvPicPr>
            <a:picLocks noChangeAspect="1"/>
          </p:cNvPicPr>
          <p:nvPr/>
        </p:nvPicPr>
        <p:blipFill>
          <a:blip r:embed="rId3"/>
          <a:stretch>
            <a:fillRect/>
          </a:stretch>
        </p:blipFill>
        <p:spPr>
          <a:xfrm>
            <a:off x="2133600" y="1795009"/>
            <a:ext cx="3011558" cy="2040569"/>
          </a:xfrm>
          <a:prstGeom prst="rect">
            <a:avLst/>
          </a:prstGeom>
        </p:spPr>
      </p:pic>
      <p:sp>
        <p:nvSpPr>
          <p:cNvPr id="14" name="ZoneTexte 13">
            <a:extLst>
              <a:ext uri="{FF2B5EF4-FFF2-40B4-BE49-F238E27FC236}">
                <a16:creationId xmlns:a16="http://schemas.microsoft.com/office/drawing/2014/main" id="{6056D7E8-A4D9-268D-56AE-4B68D0ED5442}"/>
              </a:ext>
            </a:extLst>
          </p:cNvPr>
          <p:cNvSpPr txBox="1"/>
          <p:nvPr/>
        </p:nvSpPr>
        <p:spPr>
          <a:xfrm>
            <a:off x="766916" y="3942735"/>
            <a:ext cx="9822426" cy="369332"/>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4"/>
              </a:rPr>
              <a:t>Drones, AI and big data to farm for the future | AFP - YouTube</a:t>
            </a:r>
            <a:endParaRPr lang="fr-FR" dirty="0"/>
          </a:p>
        </p:txBody>
      </p:sp>
      <p:pic>
        <p:nvPicPr>
          <p:cNvPr id="16" name="Image 15">
            <a:extLst>
              <a:ext uri="{FF2B5EF4-FFF2-40B4-BE49-F238E27FC236}">
                <a16:creationId xmlns:a16="http://schemas.microsoft.com/office/drawing/2014/main" id="{E71DCC77-EAE2-81E6-C499-B2AA08911F01}"/>
              </a:ext>
            </a:extLst>
          </p:cNvPr>
          <p:cNvPicPr>
            <a:picLocks noChangeAspect="1"/>
          </p:cNvPicPr>
          <p:nvPr/>
        </p:nvPicPr>
        <p:blipFill>
          <a:blip r:embed="rId5"/>
          <a:stretch>
            <a:fillRect/>
          </a:stretch>
        </p:blipFill>
        <p:spPr>
          <a:xfrm>
            <a:off x="7340856" y="3945879"/>
            <a:ext cx="4162886" cy="2753810"/>
          </a:xfrm>
          <a:prstGeom prst="rect">
            <a:avLst/>
          </a:prstGeom>
        </p:spPr>
      </p:pic>
      <p:sp>
        <p:nvSpPr>
          <p:cNvPr id="17" name="ZoneTexte 16">
            <a:extLst>
              <a:ext uri="{FF2B5EF4-FFF2-40B4-BE49-F238E27FC236}">
                <a16:creationId xmlns:a16="http://schemas.microsoft.com/office/drawing/2014/main" id="{A92853D0-DB50-A588-DE25-3ADB7B74846D}"/>
              </a:ext>
            </a:extLst>
          </p:cNvPr>
          <p:cNvSpPr txBox="1"/>
          <p:nvPr/>
        </p:nvSpPr>
        <p:spPr>
          <a:xfrm>
            <a:off x="511277" y="282818"/>
            <a:ext cx="5909188" cy="646331"/>
          </a:xfrm>
          <a:prstGeom prst="rect">
            <a:avLst/>
          </a:prstGeom>
          <a:noFill/>
        </p:spPr>
        <p:txBody>
          <a:bodyPr wrap="square" rtlCol="0">
            <a:spAutoFit/>
          </a:bodyPr>
          <a:lstStyle/>
          <a:p>
            <a:r>
              <a:rPr lang="fr-FR" sz="3600" b="1" dirty="0"/>
              <a:t>Domaine de l’agriculture</a:t>
            </a:r>
          </a:p>
        </p:txBody>
      </p:sp>
      <p:sp>
        <p:nvSpPr>
          <p:cNvPr id="18" name="ZoneTexte 17">
            <a:extLst>
              <a:ext uri="{FF2B5EF4-FFF2-40B4-BE49-F238E27FC236}">
                <a16:creationId xmlns:a16="http://schemas.microsoft.com/office/drawing/2014/main" id="{90B2983A-87AD-68E8-5C10-A1854F89E60D}"/>
              </a:ext>
            </a:extLst>
          </p:cNvPr>
          <p:cNvSpPr txBox="1"/>
          <p:nvPr/>
        </p:nvSpPr>
        <p:spPr>
          <a:xfrm>
            <a:off x="6084725" y="282818"/>
            <a:ext cx="5584723" cy="3877985"/>
          </a:xfrm>
          <a:prstGeom prst="rect">
            <a:avLst/>
          </a:prstGeom>
          <a:noFill/>
        </p:spPr>
        <p:txBody>
          <a:bodyPr wrap="square" rtlCol="0">
            <a:spAutoFit/>
          </a:bodyPr>
          <a:lstStyle/>
          <a:p>
            <a:r>
              <a:rPr lang="fr-FR" sz="1200" dirty="0"/>
              <a:t>Pour pouvoir nourrir les 9,2 milliards d’habitants de la planète en 2050, l’industrie agricole doit devenir plus efficace et productive. En effet, d’après l’Organisation des Nations Unies pour l’alimentation et l’agriculture, il y aura </a:t>
            </a:r>
            <a:r>
              <a:rPr lang="fr-FR" sz="1200" b="1" dirty="0"/>
              <a:t>2 milliards de personnes supplémentaires</a:t>
            </a:r>
            <a:r>
              <a:rPr lang="fr-FR" sz="1200" dirty="0"/>
              <a:t> à nourrir d’ici l’horizon 2050. Toutefois, les surfaces cultivables quant à elle n’augmenteront que de 4 %. Pour soulager tous ces estomacs, la solution n’est pas de cultiver plus, mais plutôt de </a:t>
            </a:r>
            <a:r>
              <a:rPr lang="fr-FR" sz="1200" b="1" dirty="0"/>
              <a:t>cultiver mieux</a:t>
            </a:r>
            <a:r>
              <a:rPr lang="fr-FR" sz="1200" dirty="0"/>
              <a:t>.</a:t>
            </a:r>
          </a:p>
          <a:p>
            <a:r>
              <a:rPr lang="fr-FR" sz="1200" dirty="0"/>
              <a:t>Pour atteindre les objectifs en vus, l’intelligence artificielle dans l’agriculture devra relever 4 défis majeurs :</a:t>
            </a:r>
          </a:p>
          <a:p>
            <a:r>
              <a:rPr lang="fr-FR" sz="1200" b="1" dirty="0"/>
              <a:t>La prévision :</a:t>
            </a:r>
            <a:r>
              <a:rPr lang="fr-FR" sz="1200" dirty="0"/>
              <a:t> l’IA doit permettre d’optimiser la gestion des conditions météorologiques afin d’améliorer les cultures ;</a:t>
            </a:r>
          </a:p>
          <a:p>
            <a:r>
              <a:rPr lang="fr-FR" sz="1200" b="1" dirty="0"/>
              <a:t>La compétitivité :</a:t>
            </a:r>
            <a:r>
              <a:rPr lang="fr-FR" sz="1200" dirty="0"/>
              <a:t> les systèmes d’IA doivent permettre l’amélioration des récoltes et une réduction drastique des coûts d’exploitation agricole ;</a:t>
            </a:r>
          </a:p>
          <a:p>
            <a:r>
              <a:rPr lang="fr-FR" sz="1200" b="1" dirty="0"/>
              <a:t>La protection de l’environnement :</a:t>
            </a:r>
            <a:r>
              <a:rPr lang="fr-FR" sz="1200" dirty="0"/>
              <a:t> l’agriculture intelligente doit optimiser la gestion des ressources naturelles en permettant de réduire la consommation d’eau et d’énergie ;</a:t>
            </a:r>
          </a:p>
          <a:p>
            <a:r>
              <a:rPr lang="fr-FR" sz="1200" b="1" dirty="0"/>
              <a:t>Gain de temps</a:t>
            </a:r>
            <a:r>
              <a:rPr lang="fr-FR" sz="1200" dirty="0"/>
              <a:t>: l’intelligence artificielle doit aussi aider l’agriculteur à se libérer des tâches récurrentes et garantir de meilleurs revenus.</a:t>
            </a:r>
          </a:p>
          <a:p>
            <a:r>
              <a:rPr lang="fr-FR" sz="1200" dirty="0" err="1"/>
              <a:t>lL’intelligence</a:t>
            </a:r>
            <a:r>
              <a:rPr lang="fr-FR" sz="1200" dirty="0"/>
              <a:t> artificielle appliquée à l’agriculture a donc de beaux jours devant elle.</a:t>
            </a:r>
          </a:p>
          <a:p>
            <a:endParaRPr lang="fr-FR" dirty="0"/>
          </a:p>
        </p:txBody>
      </p:sp>
    </p:spTree>
    <p:extLst>
      <p:ext uri="{BB962C8B-B14F-4D97-AF65-F5344CB8AC3E}">
        <p14:creationId xmlns:p14="http://schemas.microsoft.com/office/powerpoint/2010/main" val="1578962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DA71C51-788D-52EB-D85E-E734D393CD19}"/>
              </a:ext>
            </a:extLst>
          </p:cNvPr>
          <p:cNvPicPr>
            <a:picLocks noChangeAspect="1"/>
          </p:cNvPicPr>
          <p:nvPr/>
        </p:nvPicPr>
        <p:blipFill>
          <a:blip r:embed="rId2"/>
          <a:stretch>
            <a:fillRect/>
          </a:stretch>
        </p:blipFill>
        <p:spPr>
          <a:xfrm>
            <a:off x="367748" y="1241333"/>
            <a:ext cx="5423452" cy="1915061"/>
          </a:xfrm>
          <a:prstGeom prst="rect">
            <a:avLst/>
          </a:prstGeom>
        </p:spPr>
      </p:pic>
      <p:sp>
        <p:nvSpPr>
          <p:cNvPr id="6" name="ZoneTexte 5">
            <a:extLst>
              <a:ext uri="{FF2B5EF4-FFF2-40B4-BE49-F238E27FC236}">
                <a16:creationId xmlns:a16="http://schemas.microsoft.com/office/drawing/2014/main" id="{0985AD0D-5817-AE38-AC5F-4314CE7CCBE5}"/>
              </a:ext>
            </a:extLst>
          </p:cNvPr>
          <p:cNvSpPr txBox="1"/>
          <p:nvPr/>
        </p:nvSpPr>
        <p:spPr>
          <a:xfrm>
            <a:off x="367748" y="298174"/>
            <a:ext cx="6609522" cy="707886"/>
          </a:xfrm>
          <a:prstGeom prst="rect">
            <a:avLst/>
          </a:prstGeom>
          <a:noFill/>
        </p:spPr>
        <p:txBody>
          <a:bodyPr wrap="square" rtlCol="0">
            <a:spAutoFit/>
          </a:bodyPr>
          <a:lstStyle/>
          <a:p>
            <a:r>
              <a:rPr lang="fr-FR" sz="4000" b="1" dirty="0"/>
              <a:t>Domaine de la santé</a:t>
            </a:r>
          </a:p>
        </p:txBody>
      </p:sp>
      <p:sp>
        <p:nvSpPr>
          <p:cNvPr id="7" name="ZoneTexte 6">
            <a:extLst>
              <a:ext uri="{FF2B5EF4-FFF2-40B4-BE49-F238E27FC236}">
                <a16:creationId xmlns:a16="http://schemas.microsoft.com/office/drawing/2014/main" id="{ECBE695B-26AB-60AE-2727-AB2F94679862}"/>
              </a:ext>
            </a:extLst>
          </p:cNvPr>
          <p:cNvSpPr txBox="1"/>
          <p:nvPr/>
        </p:nvSpPr>
        <p:spPr>
          <a:xfrm>
            <a:off x="367748" y="3250309"/>
            <a:ext cx="6689035" cy="461665"/>
          </a:xfrm>
          <a:prstGeom prst="rect">
            <a:avLst/>
          </a:prstGeom>
          <a:noFill/>
        </p:spPr>
        <p:txBody>
          <a:bodyPr wrap="square" rtlCol="0">
            <a:spAutoFit/>
          </a:bodyPr>
          <a:lstStyle/>
          <a:p>
            <a:r>
              <a:rPr lang="fr-FR" sz="2400" b="1" dirty="0">
                <a:solidFill>
                  <a:srgbClr val="FF0000"/>
                </a:solidFill>
              </a:rPr>
              <a:t>Enorme progrès en imagerie médicale</a:t>
            </a:r>
          </a:p>
        </p:txBody>
      </p:sp>
      <p:pic>
        <p:nvPicPr>
          <p:cNvPr id="9" name="Image 8">
            <a:extLst>
              <a:ext uri="{FF2B5EF4-FFF2-40B4-BE49-F238E27FC236}">
                <a16:creationId xmlns:a16="http://schemas.microsoft.com/office/drawing/2014/main" id="{21FBFE3E-5A2D-49E8-EC28-505B810DB6D6}"/>
              </a:ext>
            </a:extLst>
          </p:cNvPr>
          <p:cNvPicPr>
            <a:picLocks noChangeAspect="1"/>
          </p:cNvPicPr>
          <p:nvPr/>
        </p:nvPicPr>
        <p:blipFill>
          <a:blip r:embed="rId3"/>
          <a:stretch>
            <a:fillRect/>
          </a:stretch>
        </p:blipFill>
        <p:spPr>
          <a:xfrm>
            <a:off x="367748" y="3711974"/>
            <a:ext cx="3709071" cy="2951922"/>
          </a:xfrm>
          <a:prstGeom prst="rect">
            <a:avLst/>
          </a:prstGeom>
        </p:spPr>
      </p:pic>
      <p:pic>
        <p:nvPicPr>
          <p:cNvPr id="11" name="Image 10">
            <a:extLst>
              <a:ext uri="{FF2B5EF4-FFF2-40B4-BE49-F238E27FC236}">
                <a16:creationId xmlns:a16="http://schemas.microsoft.com/office/drawing/2014/main" id="{CB26D74F-CDFE-AF5D-0FF3-34E5B8868654}"/>
              </a:ext>
            </a:extLst>
          </p:cNvPr>
          <p:cNvPicPr>
            <a:picLocks noChangeAspect="1"/>
          </p:cNvPicPr>
          <p:nvPr/>
        </p:nvPicPr>
        <p:blipFill>
          <a:blip r:embed="rId4"/>
          <a:stretch>
            <a:fillRect/>
          </a:stretch>
        </p:blipFill>
        <p:spPr>
          <a:xfrm>
            <a:off x="4532037" y="4628040"/>
            <a:ext cx="3468963" cy="2035856"/>
          </a:xfrm>
          <a:prstGeom prst="rect">
            <a:avLst/>
          </a:prstGeom>
        </p:spPr>
      </p:pic>
    </p:spTree>
    <p:extLst>
      <p:ext uri="{BB962C8B-B14F-4D97-AF65-F5344CB8AC3E}">
        <p14:creationId xmlns:p14="http://schemas.microsoft.com/office/powerpoint/2010/main" val="4018129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3E0AA11-DFC0-F296-475B-FBEA8084FAED}"/>
              </a:ext>
            </a:extLst>
          </p:cNvPr>
          <p:cNvPicPr>
            <a:picLocks noChangeAspect="1"/>
          </p:cNvPicPr>
          <p:nvPr/>
        </p:nvPicPr>
        <p:blipFill>
          <a:blip r:embed="rId2"/>
          <a:stretch>
            <a:fillRect/>
          </a:stretch>
        </p:blipFill>
        <p:spPr>
          <a:xfrm>
            <a:off x="6649119" y="511620"/>
            <a:ext cx="5039297" cy="5834759"/>
          </a:xfrm>
          <a:prstGeom prst="rect">
            <a:avLst/>
          </a:prstGeom>
        </p:spPr>
      </p:pic>
      <p:pic>
        <p:nvPicPr>
          <p:cNvPr id="7" name="Image 6">
            <a:extLst>
              <a:ext uri="{FF2B5EF4-FFF2-40B4-BE49-F238E27FC236}">
                <a16:creationId xmlns:a16="http://schemas.microsoft.com/office/drawing/2014/main" id="{2695988E-2DA2-8ABA-A78D-6A24173D30B1}"/>
              </a:ext>
            </a:extLst>
          </p:cNvPr>
          <p:cNvPicPr>
            <a:picLocks noChangeAspect="1"/>
          </p:cNvPicPr>
          <p:nvPr/>
        </p:nvPicPr>
        <p:blipFill>
          <a:blip r:embed="rId3"/>
          <a:stretch>
            <a:fillRect/>
          </a:stretch>
        </p:blipFill>
        <p:spPr>
          <a:xfrm>
            <a:off x="79514" y="264796"/>
            <a:ext cx="4008989" cy="1714581"/>
          </a:xfrm>
          <a:prstGeom prst="rect">
            <a:avLst/>
          </a:prstGeom>
        </p:spPr>
      </p:pic>
      <p:pic>
        <p:nvPicPr>
          <p:cNvPr id="9" name="Image 8">
            <a:extLst>
              <a:ext uri="{FF2B5EF4-FFF2-40B4-BE49-F238E27FC236}">
                <a16:creationId xmlns:a16="http://schemas.microsoft.com/office/drawing/2014/main" id="{588269B5-B97E-7EDD-2CED-C945C19BB23A}"/>
              </a:ext>
            </a:extLst>
          </p:cNvPr>
          <p:cNvPicPr>
            <a:picLocks noChangeAspect="1"/>
          </p:cNvPicPr>
          <p:nvPr/>
        </p:nvPicPr>
        <p:blipFill>
          <a:blip r:embed="rId4"/>
          <a:stretch>
            <a:fillRect/>
          </a:stretch>
        </p:blipFill>
        <p:spPr>
          <a:xfrm>
            <a:off x="222761" y="2077278"/>
            <a:ext cx="4168886" cy="3449913"/>
          </a:xfrm>
          <a:prstGeom prst="rect">
            <a:avLst/>
          </a:prstGeom>
        </p:spPr>
      </p:pic>
      <p:sp>
        <p:nvSpPr>
          <p:cNvPr id="10" name="ZoneTexte 9">
            <a:extLst>
              <a:ext uri="{FF2B5EF4-FFF2-40B4-BE49-F238E27FC236}">
                <a16:creationId xmlns:a16="http://schemas.microsoft.com/office/drawing/2014/main" id="{2389D355-A8C2-2C39-E60F-5061EC64842D}"/>
              </a:ext>
            </a:extLst>
          </p:cNvPr>
          <p:cNvSpPr txBox="1"/>
          <p:nvPr/>
        </p:nvSpPr>
        <p:spPr>
          <a:xfrm>
            <a:off x="222761" y="5608954"/>
            <a:ext cx="5462422" cy="461665"/>
          </a:xfrm>
          <a:prstGeom prst="rect">
            <a:avLst/>
          </a:prstGeom>
          <a:noFill/>
        </p:spPr>
        <p:txBody>
          <a:bodyPr wrap="square" rtlCol="0">
            <a:spAutoFit/>
          </a:bodyPr>
          <a:lstStyle/>
          <a:p>
            <a:r>
              <a:rPr lang="fr-FR" sz="1200" dirty="0">
                <a:hlinkClick r:id="rId5"/>
              </a:rPr>
              <a:t>AI-</a:t>
            </a:r>
            <a:r>
              <a:rPr lang="fr-FR" sz="1200" dirty="0" err="1">
                <a:hlinkClick r:id="rId5"/>
              </a:rPr>
              <a:t>Powered</a:t>
            </a:r>
            <a:r>
              <a:rPr lang="fr-FR" sz="1200" dirty="0">
                <a:hlinkClick r:id="rId5"/>
              </a:rPr>
              <a:t> </a:t>
            </a:r>
            <a:r>
              <a:rPr lang="fr-FR" sz="1200" dirty="0" err="1">
                <a:hlinkClick r:id="rId5"/>
              </a:rPr>
              <a:t>Prosthetic</a:t>
            </a:r>
            <a:r>
              <a:rPr lang="fr-FR" sz="1200" dirty="0">
                <a:hlinkClick r:id="rId5"/>
              </a:rPr>
              <a:t> </a:t>
            </a:r>
            <a:r>
              <a:rPr lang="fr-FR" sz="1200" dirty="0" err="1">
                <a:hlinkClick r:id="rId5"/>
              </a:rPr>
              <a:t>Advances</a:t>
            </a:r>
            <a:r>
              <a:rPr lang="fr-FR" sz="1200" dirty="0">
                <a:hlinkClick r:id="rId5"/>
              </a:rPr>
              <a:t>: </a:t>
            </a:r>
            <a:r>
              <a:rPr lang="fr-FR" sz="1200" dirty="0" err="1">
                <a:hlinkClick r:id="rId5"/>
              </a:rPr>
              <a:t>Merging</a:t>
            </a:r>
            <a:r>
              <a:rPr lang="fr-FR" sz="1200" dirty="0">
                <a:hlinkClick r:id="rId5"/>
              </a:rPr>
              <a:t> </a:t>
            </a:r>
            <a:r>
              <a:rPr lang="fr-FR" sz="1200" dirty="0" err="1">
                <a:hlinkClick r:id="rId5"/>
              </a:rPr>
              <a:t>Biotechnology</a:t>
            </a:r>
            <a:r>
              <a:rPr lang="fr-FR" sz="1200" dirty="0">
                <a:hlinkClick r:id="rId5"/>
              </a:rPr>
              <a:t> and AI | by </a:t>
            </a:r>
            <a:r>
              <a:rPr lang="fr-FR" sz="1200" dirty="0" err="1">
                <a:hlinkClick r:id="rId5"/>
              </a:rPr>
              <a:t>Marmsregine</a:t>
            </a:r>
            <a:r>
              <a:rPr lang="fr-FR" sz="1200" dirty="0">
                <a:hlinkClick r:id="rId5"/>
              </a:rPr>
              <a:t> Universal Shop | AI Ink &amp; </a:t>
            </a:r>
            <a:r>
              <a:rPr lang="fr-FR" sz="1200" dirty="0" err="1">
                <a:hlinkClick r:id="rId5"/>
              </a:rPr>
              <a:t>BioTechnology</a:t>
            </a:r>
            <a:r>
              <a:rPr lang="fr-FR" sz="1200" dirty="0">
                <a:hlinkClick r:id="rId5"/>
              </a:rPr>
              <a:t> | Medium</a:t>
            </a:r>
            <a:endParaRPr lang="fr-FR" sz="1200" dirty="0"/>
          </a:p>
        </p:txBody>
      </p:sp>
    </p:spTree>
    <p:extLst>
      <p:ext uri="{BB962C8B-B14F-4D97-AF65-F5344CB8AC3E}">
        <p14:creationId xmlns:p14="http://schemas.microsoft.com/office/powerpoint/2010/main" val="58355203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717</TotalTime>
  <Words>1123</Words>
  <Application>Microsoft Office PowerPoint</Application>
  <PresentationFormat>Grand écran</PresentationFormat>
  <Paragraphs>54</Paragraphs>
  <Slides>16</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vt:i4>
      </vt:variant>
    </vt:vector>
  </HeadingPairs>
  <TitlesOfParts>
    <vt:vector size="21" baseType="lpstr">
      <vt:lpstr>Aptos</vt:lpstr>
      <vt:lpstr>Aptos Display</vt:lpstr>
      <vt:lpstr>Arial</vt:lpstr>
      <vt:lpstr>Wingdings</vt:lpstr>
      <vt:lpstr>Thème Office</vt:lpstr>
      <vt:lpstr>Le procès de l’IA </vt:lpstr>
      <vt:lpstr>Présentation PowerPoint</vt:lpstr>
      <vt:lpstr>L’accusé est l’intelligence artificielle : https://gemini.google.com/app https://chatgpt.com/ https://grok.com/ https://claude.ai …..  « Pouvez vous présenter très brièvement ? Nom, prénom, âge, profession, domicile. »  « Avez-vous conscience de la gravité des faits pour lesquels vous êtes présente ? En quelques mots. »  </vt:lpstr>
      <vt:lpstr>15 chefs d’accusation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Audition de l’accusé</vt:lpstr>
      <vt:lpstr>Plaidoirie de la défense</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Stéphane JAUBERT</dc:creator>
  <cp:lastModifiedBy>Stéphane JAUBERT</cp:lastModifiedBy>
  <cp:revision>2</cp:revision>
  <dcterms:created xsi:type="dcterms:W3CDTF">2025-07-08T13:00:54Z</dcterms:created>
  <dcterms:modified xsi:type="dcterms:W3CDTF">2025-09-03T05:56:42Z</dcterms:modified>
</cp:coreProperties>
</file>